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594" r:id="rId5"/>
    <p:sldId id="620" r:id="rId6"/>
    <p:sldId id="660" r:id="rId7"/>
    <p:sldId id="661" r:id="rId8"/>
    <p:sldId id="662" r:id="rId9"/>
    <p:sldId id="664" r:id="rId10"/>
    <p:sldId id="668" r:id="rId11"/>
    <p:sldId id="663" r:id="rId12"/>
    <p:sldId id="655" r:id="rId13"/>
    <p:sldId id="633" r:id="rId14"/>
    <p:sldId id="631" r:id="rId15"/>
    <p:sldId id="679" r:id="rId16"/>
    <p:sldId id="680" r:id="rId17"/>
    <p:sldId id="666" r:id="rId18"/>
    <p:sldId id="669" r:id="rId19"/>
    <p:sldId id="670" r:id="rId20"/>
    <p:sldId id="671" r:id="rId21"/>
    <p:sldId id="672" r:id="rId22"/>
    <p:sldId id="673" r:id="rId23"/>
    <p:sldId id="674" r:id="rId24"/>
    <p:sldId id="677" r:id="rId25"/>
    <p:sldId id="639" r:id="rId26"/>
  </p:sldIdLst>
  <p:sldSz cx="12192000" cy="6858000"/>
  <p:notesSz cx="7010400" cy="9296400"/>
  <p:embeddedFontLst>
    <p:embeddedFont>
      <p:font typeface="Abadi" panose="020B0604020104020204" pitchFamily="34" charset="0"/>
      <p:regular r:id="rId28"/>
    </p:embeddedFont>
    <p:embeddedFont>
      <p:font typeface="Avenir Next LT Pro Demi" panose="020B0704020202020204" pitchFamily="34" charset="0"/>
      <p:bold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DM Sans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360" userDrawn="1">
          <p15:clr>
            <a:srgbClr val="A4A3A4"/>
          </p15:clr>
        </p15:guide>
        <p15:guide id="3" pos="1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5A9C46-4368-987C-2C94-8C0E7EDFBC35}" name="Anmol Sawlani" initials="AS" userId="S::anmol@azure-risk.com::2898b7bc-ba56-445e-a02b-3e478bd1b2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1" autoAdjust="0"/>
    <p:restoredTop sz="89281" autoAdjust="0"/>
  </p:normalViewPr>
  <p:slideViewPr>
    <p:cSldViewPr snapToGrid="0">
      <p:cViewPr varScale="1">
        <p:scale>
          <a:sx n="92" d="100"/>
          <a:sy n="92" d="100"/>
        </p:scale>
        <p:origin x="33" y="96"/>
      </p:cViewPr>
      <p:guideLst>
        <p:guide orient="horz" pos="888"/>
        <p:guide pos="360"/>
        <p:guide pos="12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682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mol Sawlani" userId="2898b7bc-ba56-445e-a02b-3e478bd1b2ab" providerId="ADAL" clId="{0AC53BF1-F89C-4647-A6A4-6DC3A65F9987}"/>
    <pc:docChg chg="custSel modSld">
      <pc:chgData name="Anmol Sawlani" userId="2898b7bc-ba56-445e-a02b-3e478bd1b2ab" providerId="ADAL" clId="{0AC53BF1-F89C-4647-A6A4-6DC3A65F9987}" dt="2023-10-31T06:53:58.172" v="62"/>
      <pc:docMkLst>
        <pc:docMk/>
      </pc:docMkLst>
      <pc:sldChg chg="modNotes">
        <pc:chgData name="Anmol Sawlani" userId="2898b7bc-ba56-445e-a02b-3e478bd1b2ab" providerId="ADAL" clId="{0AC53BF1-F89C-4647-A6A4-6DC3A65F9987}" dt="2023-10-31T05:00:09.795" v="1" actId="368"/>
        <pc:sldMkLst>
          <pc:docMk/>
          <pc:sldMk cId="4052611236" sldId="594"/>
        </pc:sldMkLst>
      </pc:sldChg>
      <pc:sldChg chg="modNotes">
        <pc:chgData name="Anmol Sawlani" userId="2898b7bc-ba56-445e-a02b-3e478bd1b2ab" providerId="ADAL" clId="{0AC53BF1-F89C-4647-A6A4-6DC3A65F9987}" dt="2023-10-31T05:00:09.800" v="3" actId="368"/>
        <pc:sldMkLst>
          <pc:docMk/>
          <pc:sldMk cId="104789094" sldId="620"/>
        </pc:sldMkLst>
      </pc:sldChg>
      <pc:sldChg chg="modNotes">
        <pc:chgData name="Anmol Sawlani" userId="2898b7bc-ba56-445e-a02b-3e478bd1b2ab" providerId="ADAL" clId="{0AC53BF1-F89C-4647-A6A4-6DC3A65F9987}" dt="2023-10-31T05:00:09.851" v="21" actId="368"/>
        <pc:sldMkLst>
          <pc:docMk/>
          <pc:sldMk cId="2663727526" sldId="631"/>
        </pc:sldMkLst>
      </pc:sldChg>
      <pc:sldChg chg="delCm modNotes">
        <pc:chgData name="Anmol Sawlani" userId="2898b7bc-ba56-445e-a02b-3e478bd1b2ab" providerId="ADAL" clId="{0AC53BF1-F89C-4647-A6A4-6DC3A65F9987}" dt="2023-10-31T05:44:00.299" v="26"/>
        <pc:sldMkLst>
          <pc:docMk/>
          <pc:sldMk cId="2850501568" sldId="6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mol Sawlani" userId="2898b7bc-ba56-445e-a02b-3e478bd1b2ab" providerId="ADAL" clId="{0AC53BF1-F89C-4647-A6A4-6DC3A65F9987}" dt="2023-10-31T05:44:00.299" v="26"/>
              <pc2:cmMkLst xmlns:pc2="http://schemas.microsoft.com/office/powerpoint/2019/9/main/command">
                <pc:docMk/>
                <pc:sldMk cId="2850501568" sldId="633"/>
                <pc2:cmMk id="{FC638CE7-79CC-4AC6-AFCA-5F3FBFFA7983}"/>
              </pc2:cmMkLst>
            </pc226:cmChg>
          </p:ext>
        </pc:extLst>
      </pc:sldChg>
      <pc:sldChg chg="modSp mod">
        <pc:chgData name="Anmol Sawlani" userId="2898b7bc-ba56-445e-a02b-3e478bd1b2ab" providerId="ADAL" clId="{0AC53BF1-F89C-4647-A6A4-6DC3A65F9987}" dt="2023-10-31T06:53:58.172" v="62"/>
        <pc:sldMkLst>
          <pc:docMk/>
          <pc:sldMk cId="3730016345" sldId="639"/>
        </pc:sldMkLst>
        <pc:spChg chg="mod">
          <ac:chgData name="Anmol Sawlani" userId="2898b7bc-ba56-445e-a02b-3e478bd1b2ab" providerId="ADAL" clId="{0AC53BF1-F89C-4647-A6A4-6DC3A65F9987}" dt="2023-10-31T06:53:58.172" v="62"/>
          <ac:spMkLst>
            <pc:docMk/>
            <pc:sldMk cId="3730016345" sldId="639"/>
            <ac:spMk id="12" creationId="{5F6EC929-E45E-8C82-FC8C-4D01B7243B60}"/>
          </ac:spMkLst>
        </pc:spChg>
      </pc:sldChg>
      <pc:sldChg chg="modNotes">
        <pc:chgData name="Anmol Sawlani" userId="2898b7bc-ba56-445e-a02b-3e478bd1b2ab" providerId="ADAL" clId="{0AC53BF1-F89C-4647-A6A4-6DC3A65F9987}" dt="2023-10-31T05:00:09.840" v="17" actId="368"/>
        <pc:sldMkLst>
          <pc:docMk/>
          <pc:sldMk cId="3385769361" sldId="655"/>
        </pc:sldMkLst>
      </pc:sldChg>
      <pc:sldChg chg="modNotes">
        <pc:chgData name="Anmol Sawlani" userId="2898b7bc-ba56-445e-a02b-3e478bd1b2ab" providerId="ADAL" clId="{0AC53BF1-F89C-4647-A6A4-6DC3A65F9987}" dt="2023-10-31T05:00:09.807" v="5" actId="368"/>
        <pc:sldMkLst>
          <pc:docMk/>
          <pc:sldMk cId="228052039" sldId="660"/>
        </pc:sldMkLst>
      </pc:sldChg>
      <pc:sldChg chg="modNotes">
        <pc:chgData name="Anmol Sawlani" userId="2898b7bc-ba56-445e-a02b-3e478bd1b2ab" providerId="ADAL" clId="{0AC53BF1-F89C-4647-A6A4-6DC3A65F9987}" dt="2023-10-31T05:00:09.812" v="7" actId="368"/>
        <pc:sldMkLst>
          <pc:docMk/>
          <pc:sldMk cId="0" sldId="661"/>
        </pc:sldMkLst>
      </pc:sldChg>
      <pc:sldChg chg="modNotes">
        <pc:chgData name="Anmol Sawlani" userId="2898b7bc-ba56-445e-a02b-3e478bd1b2ab" providerId="ADAL" clId="{0AC53BF1-F89C-4647-A6A4-6DC3A65F9987}" dt="2023-10-31T05:00:09.820" v="9" actId="368"/>
        <pc:sldMkLst>
          <pc:docMk/>
          <pc:sldMk cId="1428387779" sldId="662"/>
        </pc:sldMkLst>
      </pc:sldChg>
      <pc:sldChg chg="modNotes">
        <pc:chgData name="Anmol Sawlani" userId="2898b7bc-ba56-445e-a02b-3e478bd1b2ab" providerId="ADAL" clId="{0AC53BF1-F89C-4647-A6A4-6DC3A65F9987}" dt="2023-10-31T05:00:09.835" v="15" actId="368"/>
        <pc:sldMkLst>
          <pc:docMk/>
          <pc:sldMk cId="2701384191" sldId="663"/>
        </pc:sldMkLst>
      </pc:sldChg>
      <pc:sldChg chg="modNotes">
        <pc:chgData name="Anmol Sawlani" userId="2898b7bc-ba56-445e-a02b-3e478bd1b2ab" providerId="ADAL" clId="{0AC53BF1-F89C-4647-A6A4-6DC3A65F9987}" dt="2023-10-31T05:00:09.825" v="11" actId="368"/>
        <pc:sldMkLst>
          <pc:docMk/>
          <pc:sldMk cId="83322212" sldId="664"/>
        </pc:sldMkLst>
      </pc:sldChg>
      <pc:sldChg chg="modNotes">
        <pc:chgData name="Anmol Sawlani" userId="2898b7bc-ba56-445e-a02b-3e478bd1b2ab" providerId="ADAL" clId="{0AC53BF1-F89C-4647-A6A4-6DC3A65F9987}" dt="2023-10-31T05:00:09.866" v="25" actId="368"/>
        <pc:sldMkLst>
          <pc:docMk/>
          <pc:sldMk cId="3944775023" sldId="666"/>
        </pc:sldMkLst>
      </pc:sldChg>
      <pc:sldChg chg="modNotes">
        <pc:chgData name="Anmol Sawlani" userId="2898b7bc-ba56-445e-a02b-3e478bd1b2ab" providerId="ADAL" clId="{0AC53BF1-F89C-4647-A6A4-6DC3A65F9987}" dt="2023-10-31T05:00:09.830" v="13" actId="368"/>
        <pc:sldMkLst>
          <pc:docMk/>
          <pc:sldMk cId="1118876469" sldId="668"/>
        </pc:sldMkLst>
      </pc:sldChg>
      <pc:sldChg chg="modSp mod">
        <pc:chgData name="Anmol Sawlani" userId="2898b7bc-ba56-445e-a02b-3e478bd1b2ab" providerId="ADAL" clId="{0AC53BF1-F89C-4647-A6A4-6DC3A65F9987}" dt="2023-10-31T05:46:36.264" v="61" actId="5793"/>
        <pc:sldMkLst>
          <pc:docMk/>
          <pc:sldMk cId="3778317432" sldId="673"/>
        </pc:sldMkLst>
        <pc:spChg chg="mod">
          <ac:chgData name="Anmol Sawlani" userId="2898b7bc-ba56-445e-a02b-3e478bd1b2ab" providerId="ADAL" clId="{0AC53BF1-F89C-4647-A6A4-6DC3A65F9987}" dt="2023-10-31T05:46:36.264" v="61" actId="5793"/>
          <ac:spMkLst>
            <pc:docMk/>
            <pc:sldMk cId="3778317432" sldId="673"/>
            <ac:spMk id="3" creationId="{9D5232F9-FD00-464A-9F17-619C91AEF8F3}"/>
          </ac:spMkLst>
        </pc:spChg>
      </pc:sldChg>
      <pc:sldChg chg="modNotes">
        <pc:chgData name="Anmol Sawlani" userId="2898b7bc-ba56-445e-a02b-3e478bd1b2ab" providerId="ADAL" clId="{0AC53BF1-F89C-4647-A6A4-6DC3A65F9987}" dt="2023-10-31T05:00:09.855" v="23" actId="368"/>
        <pc:sldMkLst>
          <pc:docMk/>
          <pc:sldMk cId="2980559339" sldId="679"/>
        </pc:sldMkLst>
      </pc:sldChg>
    </pc:docChg>
  </pc:docChgLst>
  <pc:docChgLst>
    <pc:chgData name="Anmol Sawlani" userId="2898b7bc-ba56-445e-a02b-3e478bd1b2ab" providerId="ADAL" clId="{CC20762B-F952-4050-9A2D-638348E14A48}"/>
    <pc:docChg chg="delSld modSld">
      <pc:chgData name="Anmol Sawlani" userId="2898b7bc-ba56-445e-a02b-3e478bd1b2ab" providerId="ADAL" clId="{CC20762B-F952-4050-9A2D-638348E14A48}" dt="2023-10-31T04:16:37.442" v="1" actId="1076"/>
      <pc:docMkLst>
        <pc:docMk/>
      </pc:docMkLst>
      <pc:sldChg chg="del">
        <pc:chgData name="Anmol Sawlani" userId="2898b7bc-ba56-445e-a02b-3e478bd1b2ab" providerId="ADAL" clId="{CC20762B-F952-4050-9A2D-638348E14A48}" dt="2023-10-29T03:36:01.365" v="0" actId="2696"/>
        <pc:sldMkLst>
          <pc:docMk/>
          <pc:sldMk cId="2606466124" sldId="619"/>
        </pc:sldMkLst>
      </pc:sldChg>
      <pc:sldChg chg="modSp mod">
        <pc:chgData name="Anmol Sawlani" userId="2898b7bc-ba56-445e-a02b-3e478bd1b2ab" providerId="ADAL" clId="{CC20762B-F952-4050-9A2D-638348E14A48}" dt="2023-10-31T04:16:37.442" v="1" actId="1076"/>
        <pc:sldMkLst>
          <pc:docMk/>
          <pc:sldMk cId="3385769361" sldId="655"/>
        </pc:sldMkLst>
        <pc:picChg chg="mod">
          <ac:chgData name="Anmol Sawlani" userId="2898b7bc-ba56-445e-a02b-3e478bd1b2ab" providerId="ADAL" clId="{CC20762B-F952-4050-9A2D-638348E14A48}" dt="2023-10-31T04:16:37.442" v="1" actId="1076"/>
          <ac:picMkLst>
            <pc:docMk/>
            <pc:sldMk cId="3385769361" sldId="655"/>
            <ac:picMk id="7" creationId="{C4FE4C43-BFA7-83C2-588B-97EC48EC8095}"/>
          </ac:picMkLst>
        </pc:picChg>
      </pc:sldChg>
      <pc:sldMasterChg chg="delSldLayout">
        <pc:chgData name="Anmol Sawlani" userId="2898b7bc-ba56-445e-a02b-3e478bd1b2ab" providerId="ADAL" clId="{CC20762B-F952-4050-9A2D-638348E14A48}" dt="2023-10-29T03:36:01.365" v="0" actId="2696"/>
        <pc:sldMasterMkLst>
          <pc:docMk/>
          <pc:sldMasterMk cId="1838587563" sldId="2147483648"/>
        </pc:sldMasterMkLst>
        <pc:sldLayoutChg chg="del">
          <pc:chgData name="Anmol Sawlani" userId="2898b7bc-ba56-445e-a02b-3e478bd1b2ab" providerId="ADAL" clId="{CC20762B-F952-4050-9A2D-638348E14A48}" dt="2023-10-29T03:36:01.365" v="0" actId="2696"/>
          <pc:sldLayoutMkLst>
            <pc:docMk/>
            <pc:sldMasterMk cId="1838587563" sldId="2147483648"/>
            <pc:sldLayoutMk cId="2685400139" sldId="214748366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BA8D19-D36B-413A-8DBD-2290E3559163}" type="doc">
      <dgm:prSet loTypeId="urn:microsoft.com/office/officeart/2018/5/layout/IconLeaf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DFE7CF-E51B-4A2E-AD17-901490F27C2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Global Credibility</a:t>
          </a:r>
          <a:endParaRPr lang="en-US"/>
        </a:p>
      </dgm:t>
    </dgm:pt>
    <dgm:pt modelId="{C8CCF6CC-6D8F-401F-AADB-551DB4582DC4}" type="parTrans" cxnId="{E6BDD9CD-3EAB-44A7-9684-97B1CE95ECB4}">
      <dgm:prSet/>
      <dgm:spPr/>
      <dgm:t>
        <a:bodyPr/>
        <a:lstStyle/>
        <a:p>
          <a:endParaRPr lang="en-US"/>
        </a:p>
      </dgm:t>
    </dgm:pt>
    <dgm:pt modelId="{D2F496F3-5992-41A3-88F5-4559B5AA1122}" type="sibTrans" cxnId="{E6BDD9CD-3EAB-44A7-9684-97B1CE95ECB4}">
      <dgm:prSet/>
      <dgm:spPr/>
      <dgm:t>
        <a:bodyPr/>
        <a:lstStyle/>
        <a:p>
          <a:endParaRPr lang="en-US"/>
        </a:p>
      </dgm:t>
    </dgm:pt>
    <dgm:pt modelId="{A04AFD25-49F5-44C7-A52F-39AD2603DF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Legal Compliance</a:t>
          </a:r>
          <a:endParaRPr lang="en-US"/>
        </a:p>
      </dgm:t>
    </dgm:pt>
    <dgm:pt modelId="{7C0F2AED-492E-4122-ABCC-8A29E0F94E2D}" type="parTrans" cxnId="{BD960454-7656-4F2E-AE5B-0182D0715DE4}">
      <dgm:prSet/>
      <dgm:spPr/>
      <dgm:t>
        <a:bodyPr/>
        <a:lstStyle/>
        <a:p>
          <a:endParaRPr lang="en-US"/>
        </a:p>
      </dgm:t>
    </dgm:pt>
    <dgm:pt modelId="{E45058BB-4C36-46C3-89E9-4B208E6DD5E3}" type="sibTrans" cxnId="{BD960454-7656-4F2E-AE5B-0182D0715DE4}">
      <dgm:prSet/>
      <dgm:spPr/>
      <dgm:t>
        <a:bodyPr/>
        <a:lstStyle/>
        <a:p>
          <a:endParaRPr lang="en-US"/>
        </a:p>
      </dgm:t>
    </dgm:pt>
    <dgm:pt modelId="{43E68178-06FD-4C7C-99F9-4EB43AB7090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Access to U.S. Market Rates</a:t>
          </a:r>
          <a:endParaRPr lang="en-US"/>
        </a:p>
      </dgm:t>
    </dgm:pt>
    <dgm:pt modelId="{EAD6D075-91AA-493F-B03D-04B8EBF109C3}" type="parTrans" cxnId="{67D6D2BF-4B44-4972-A66A-F78B26C2CF73}">
      <dgm:prSet/>
      <dgm:spPr/>
      <dgm:t>
        <a:bodyPr/>
        <a:lstStyle/>
        <a:p>
          <a:endParaRPr lang="en-US"/>
        </a:p>
      </dgm:t>
    </dgm:pt>
    <dgm:pt modelId="{624B46D3-ABB6-45C8-9F37-4651CC8A676A}" type="sibTrans" cxnId="{67D6D2BF-4B44-4972-A66A-F78B26C2CF73}">
      <dgm:prSet/>
      <dgm:spPr/>
      <dgm:t>
        <a:bodyPr/>
        <a:lstStyle/>
        <a:p>
          <a:endParaRPr lang="en-US"/>
        </a:p>
      </dgm:t>
    </dgm:pt>
    <dgm:pt modelId="{A75968DC-550D-44A3-BFBB-3EEC04C8147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Dispute Resolution</a:t>
          </a:r>
          <a:endParaRPr lang="en-US"/>
        </a:p>
      </dgm:t>
    </dgm:pt>
    <dgm:pt modelId="{1563BC9F-0FC7-4050-8850-BA61190D5A2C}" type="parTrans" cxnId="{F9E24B1F-22EE-4D62-B42B-3B26891F5604}">
      <dgm:prSet/>
      <dgm:spPr/>
      <dgm:t>
        <a:bodyPr/>
        <a:lstStyle/>
        <a:p>
          <a:endParaRPr lang="en-US"/>
        </a:p>
      </dgm:t>
    </dgm:pt>
    <dgm:pt modelId="{8B11BC29-BF64-4149-9E98-E11BA8DAB50C}" type="sibTrans" cxnId="{F9E24B1F-22EE-4D62-B42B-3B26891F5604}">
      <dgm:prSet/>
      <dgm:spPr/>
      <dgm:t>
        <a:bodyPr/>
        <a:lstStyle/>
        <a:p>
          <a:endParaRPr lang="en-US"/>
        </a:p>
      </dgm:t>
    </dgm:pt>
    <dgm:pt modelId="{0069A628-6518-446E-89E9-940222171AE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US Customs Filing (AMS/ISF)</a:t>
          </a:r>
          <a:endParaRPr lang="en-US"/>
        </a:p>
      </dgm:t>
    </dgm:pt>
    <dgm:pt modelId="{99C43985-389B-4713-B1F5-DDCD1A202E6F}" type="parTrans" cxnId="{626B33B6-49A1-4022-B7FA-D52E661B9C61}">
      <dgm:prSet/>
      <dgm:spPr/>
      <dgm:t>
        <a:bodyPr/>
        <a:lstStyle/>
        <a:p>
          <a:endParaRPr lang="en-US"/>
        </a:p>
      </dgm:t>
    </dgm:pt>
    <dgm:pt modelId="{89AEDCC8-1BE4-4BCB-9105-0DEC26CECACC}" type="sibTrans" cxnId="{626B33B6-49A1-4022-B7FA-D52E661B9C61}">
      <dgm:prSet/>
      <dgm:spPr/>
      <dgm:t>
        <a:bodyPr/>
        <a:lstStyle/>
        <a:p>
          <a:endParaRPr lang="en-US"/>
        </a:p>
      </dgm:t>
    </dgm:pt>
    <dgm:pt modelId="{23B310EC-A7CC-47E2-A9B6-B180B3FC38EB}" type="pres">
      <dgm:prSet presAssocID="{23BA8D19-D36B-413A-8DBD-2290E3559163}" presName="root" presStyleCnt="0">
        <dgm:presLayoutVars>
          <dgm:dir/>
          <dgm:resizeHandles val="exact"/>
        </dgm:presLayoutVars>
      </dgm:prSet>
      <dgm:spPr/>
    </dgm:pt>
    <dgm:pt modelId="{8F049E2C-807D-4EC9-8243-2AA32B0D1F70}" type="pres">
      <dgm:prSet presAssocID="{08DFE7CF-E51B-4A2E-AD17-901490F27C27}" presName="compNode" presStyleCnt="0"/>
      <dgm:spPr/>
    </dgm:pt>
    <dgm:pt modelId="{749142C3-1D4F-4FB3-8B9A-5F96F0298A62}" type="pres">
      <dgm:prSet presAssocID="{08DFE7CF-E51B-4A2E-AD17-901490F27C27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D30EA23-CED5-4F26-B3DD-D6F6B6F0FD6A}" type="pres">
      <dgm:prSet presAssocID="{08DFE7CF-E51B-4A2E-AD17-901490F27C2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E154ADDA-F430-4FB6-A09A-A58F1807282F}" type="pres">
      <dgm:prSet presAssocID="{08DFE7CF-E51B-4A2E-AD17-901490F27C27}" presName="spaceRect" presStyleCnt="0"/>
      <dgm:spPr/>
    </dgm:pt>
    <dgm:pt modelId="{E01CE702-0006-4075-ACBE-E9CCE92D4ADC}" type="pres">
      <dgm:prSet presAssocID="{08DFE7CF-E51B-4A2E-AD17-901490F27C27}" presName="textRect" presStyleLbl="revTx" presStyleIdx="0" presStyleCnt="5">
        <dgm:presLayoutVars>
          <dgm:chMax val="1"/>
          <dgm:chPref val="1"/>
        </dgm:presLayoutVars>
      </dgm:prSet>
      <dgm:spPr/>
    </dgm:pt>
    <dgm:pt modelId="{E2FAD2CB-E332-4A45-A7E5-10FD83C66FD2}" type="pres">
      <dgm:prSet presAssocID="{D2F496F3-5992-41A3-88F5-4559B5AA1122}" presName="sibTrans" presStyleCnt="0"/>
      <dgm:spPr/>
    </dgm:pt>
    <dgm:pt modelId="{15D08E37-1E19-4E34-B248-FC5177CBAECF}" type="pres">
      <dgm:prSet presAssocID="{A04AFD25-49F5-44C7-A52F-39AD2603DFC9}" presName="compNode" presStyleCnt="0"/>
      <dgm:spPr/>
    </dgm:pt>
    <dgm:pt modelId="{0B7C9B99-21F0-4D00-A83D-B4D0960A42C1}" type="pres">
      <dgm:prSet presAssocID="{A04AFD25-49F5-44C7-A52F-39AD2603DFC9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FE2130B-A6A1-40FE-9886-7B5408E47B61}" type="pres">
      <dgm:prSet presAssocID="{A04AFD25-49F5-44C7-A52F-39AD2603DFC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22450343-32D3-4B1F-BBBD-8600D8CB55C4}" type="pres">
      <dgm:prSet presAssocID="{A04AFD25-49F5-44C7-A52F-39AD2603DFC9}" presName="spaceRect" presStyleCnt="0"/>
      <dgm:spPr/>
    </dgm:pt>
    <dgm:pt modelId="{999FB7A8-FA44-49C9-85FE-4F28D2AB2F43}" type="pres">
      <dgm:prSet presAssocID="{A04AFD25-49F5-44C7-A52F-39AD2603DFC9}" presName="textRect" presStyleLbl="revTx" presStyleIdx="1" presStyleCnt="5">
        <dgm:presLayoutVars>
          <dgm:chMax val="1"/>
          <dgm:chPref val="1"/>
        </dgm:presLayoutVars>
      </dgm:prSet>
      <dgm:spPr/>
    </dgm:pt>
    <dgm:pt modelId="{16C288F5-56E4-48D2-80A5-2B986044CB87}" type="pres">
      <dgm:prSet presAssocID="{E45058BB-4C36-46C3-89E9-4B208E6DD5E3}" presName="sibTrans" presStyleCnt="0"/>
      <dgm:spPr/>
    </dgm:pt>
    <dgm:pt modelId="{301B1D36-64F7-4EEB-99AD-B446DB75A107}" type="pres">
      <dgm:prSet presAssocID="{43E68178-06FD-4C7C-99F9-4EB43AB70905}" presName="compNode" presStyleCnt="0"/>
      <dgm:spPr/>
    </dgm:pt>
    <dgm:pt modelId="{A4C5D2B0-E294-4EE4-8E45-3583E864A39B}" type="pres">
      <dgm:prSet presAssocID="{43E68178-06FD-4C7C-99F9-4EB43AB70905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A4F374E8-FCB1-418E-BF1B-87E0FF74BB78}" type="pres">
      <dgm:prSet presAssocID="{43E68178-06FD-4C7C-99F9-4EB43AB7090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F05552A2-FEC9-4F3F-8668-E943536ED1B7}" type="pres">
      <dgm:prSet presAssocID="{43E68178-06FD-4C7C-99F9-4EB43AB70905}" presName="spaceRect" presStyleCnt="0"/>
      <dgm:spPr/>
    </dgm:pt>
    <dgm:pt modelId="{6DB0D450-0F8E-43A4-AE35-091958DC8492}" type="pres">
      <dgm:prSet presAssocID="{43E68178-06FD-4C7C-99F9-4EB43AB70905}" presName="textRect" presStyleLbl="revTx" presStyleIdx="2" presStyleCnt="5">
        <dgm:presLayoutVars>
          <dgm:chMax val="1"/>
          <dgm:chPref val="1"/>
        </dgm:presLayoutVars>
      </dgm:prSet>
      <dgm:spPr/>
    </dgm:pt>
    <dgm:pt modelId="{AB7EF160-C327-4ADA-8F8B-F32E42217E52}" type="pres">
      <dgm:prSet presAssocID="{624B46D3-ABB6-45C8-9F37-4651CC8A676A}" presName="sibTrans" presStyleCnt="0"/>
      <dgm:spPr/>
    </dgm:pt>
    <dgm:pt modelId="{BD2F5B66-FEB3-450D-9C2C-EB433EDB95B6}" type="pres">
      <dgm:prSet presAssocID="{A75968DC-550D-44A3-BFBB-3EEC04C81473}" presName="compNode" presStyleCnt="0"/>
      <dgm:spPr/>
    </dgm:pt>
    <dgm:pt modelId="{F551108E-4022-4ACD-8963-51CA438C7B2B}" type="pres">
      <dgm:prSet presAssocID="{A75968DC-550D-44A3-BFBB-3EEC04C81473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F06AEA11-97B4-4FD3-B330-6EBB0CCDFBB0}" type="pres">
      <dgm:prSet presAssocID="{A75968DC-550D-44A3-BFBB-3EEC04C8147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ADA8F848-D71C-491E-BA78-2E672E7F0140}" type="pres">
      <dgm:prSet presAssocID="{A75968DC-550D-44A3-BFBB-3EEC04C81473}" presName="spaceRect" presStyleCnt="0"/>
      <dgm:spPr/>
    </dgm:pt>
    <dgm:pt modelId="{C7ED2C12-6AB8-46BC-95FC-ADE25393884B}" type="pres">
      <dgm:prSet presAssocID="{A75968DC-550D-44A3-BFBB-3EEC04C81473}" presName="textRect" presStyleLbl="revTx" presStyleIdx="3" presStyleCnt="5">
        <dgm:presLayoutVars>
          <dgm:chMax val="1"/>
          <dgm:chPref val="1"/>
        </dgm:presLayoutVars>
      </dgm:prSet>
      <dgm:spPr/>
    </dgm:pt>
    <dgm:pt modelId="{C059827F-F93F-4348-BA03-4D82AF3BA99D}" type="pres">
      <dgm:prSet presAssocID="{8B11BC29-BF64-4149-9E98-E11BA8DAB50C}" presName="sibTrans" presStyleCnt="0"/>
      <dgm:spPr/>
    </dgm:pt>
    <dgm:pt modelId="{CF3924E6-6D1A-43A7-B84E-89A86FB5BD59}" type="pres">
      <dgm:prSet presAssocID="{0069A628-6518-446E-89E9-940222171AEF}" presName="compNode" presStyleCnt="0"/>
      <dgm:spPr/>
    </dgm:pt>
    <dgm:pt modelId="{DBBC6900-CAE2-400A-A1F8-F76135B9044B}" type="pres">
      <dgm:prSet presAssocID="{0069A628-6518-446E-89E9-940222171AEF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28AC30DD-3063-45B0-9C33-13BD86C63EE4}" type="pres">
      <dgm:prSet presAssocID="{0069A628-6518-446E-89E9-940222171AE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D1A476F4-0042-499A-BCB9-90E442C04BBA}" type="pres">
      <dgm:prSet presAssocID="{0069A628-6518-446E-89E9-940222171AEF}" presName="spaceRect" presStyleCnt="0"/>
      <dgm:spPr/>
    </dgm:pt>
    <dgm:pt modelId="{F479E41A-482E-4870-94C8-FC0C21B84F0A}" type="pres">
      <dgm:prSet presAssocID="{0069A628-6518-446E-89E9-940222171AE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9E24B1F-22EE-4D62-B42B-3B26891F5604}" srcId="{23BA8D19-D36B-413A-8DBD-2290E3559163}" destId="{A75968DC-550D-44A3-BFBB-3EEC04C81473}" srcOrd="3" destOrd="0" parTransId="{1563BC9F-0FC7-4050-8850-BA61190D5A2C}" sibTransId="{8B11BC29-BF64-4149-9E98-E11BA8DAB50C}"/>
    <dgm:cxn modelId="{EC869632-F5B1-427D-BFE4-6C8B809A9AF3}" type="presOf" srcId="{0069A628-6518-446E-89E9-940222171AEF}" destId="{F479E41A-482E-4870-94C8-FC0C21B84F0A}" srcOrd="0" destOrd="0" presId="urn:microsoft.com/office/officeart/2018/5/layout/IconLeafLabelList"/>
    <dgm:cxn modelId="{E5FD563B-FDDA-4C34-86EF-6FF04F80EEEF}" type="presOf" srcId="{A75968DC-550D-44A3-BFBB-3EEC04C81473}" destId="{C7ED2C12-6AB8-46BC-95FC-ADE25393884B}" srcOrd="0" destOrd="0" presId="urn:microsoft.com/office/officeart/2018/5/layout/IconLeafLabelList"/>
    <dgm:cxn modelId="{BD960454-7656-4F2E-AE5B-0182D0715DE4}" srcId="{23BA8D19-D36B-413A-8DBD-2290E3559163}" destId="{A04AFD25-49F5-44C7-A52F-39AD2603DFC9}" srcOrd="1" destOrd="0" parTransId="{7C0F2AED-492E-4122-ABCC-8A29E0F94E2D}" sibTransId="{E45058BB-4C36-46C3-89E9-4B208E6DD5E3}"/>
    <dgm:cxn modelId="{16FF3856-FF0B-4B0F-8EF0-CF451C7E9B2D}" type="presOf" srcId="{A04AFD25-49F5-44C7-A52F-39AD2603DFC9}" destId="{999FB7A8-FA44-49C9-85FE-4F28D2AB2F43}" srcOrd="0" destOrd="0" presId="urn:microsoft.com/office/officeart/2018/5/layout/IconLeafLabelList"/>
    <dgm:cxn modelId="{63AF15AA-7799-41A3-9D20-7E935A5C924D}" type="presOf" srcId="{43E68178-06FD-4C7C-99F9-4EB43AB70905}" destId="{6DB0D450-0F8E-43A4-AE35-091958DC8492}" srcOrd="0" destOrd="0" presId="urn:microsoft.com/office/officeart/2018/5/layout/IconLeafLabelList"/>
    <dgm:cxn modelId="{626B33B6-49A1-4022-B7FA-D52E661B9C61}" srcId="{23BA8D19-D36B-413A-8DBD-2290E3559163}" destId="{0069A628-6518-446E-89E9-940222171AEF}" srcOrd="4" destOrd="0" parTransId="{99C43985-389B-4713-B1F5-DDCD1A202E6F}" sibTransId="{89AEDCC8-1BE4-4BCB-9105-0DEC26CECACC}"/>
    <dgm:cxn modelId="{6C4AEAB8-E06B-4F44-8C22-44A8C4EA3786}" type="presOf" srcId="{08DFE7CF-E51B-4A2E-AD17-901490F27C27}" destId="{E01CE702-0006-4075-ACBE-E9CCE92D4ADC}" srcOrd="0" destOrd="0" presId="urn:microsoft.com/office/officeart/2018/5/layout/IconLeafLabelList"/>
    <dgm:cxn modelId="{5411F4B8-FDEB-4317-9D0F-5A435FA86E7E}" type="presOf" srcId="{23BA8D19-D36B-413A-8DBD-2290E3559163}" destId="{23B310EC-A7CC-47E2-A9B6-B180B3FC38EB}" srcOrd="0" destOrd="0" presId="urn:microsoft.com/office/officeart/2018/5/layout/IconLeafLabelList"/>
    <dgm:cxn modelId="{67D6D2BF-4B44-4972-A66A-F78B26C2CF73}" srcId="{23BA8D19-D36B-413A-8DBD-2290E3559163}" destId="{43E68178-06FD-4C7C-99F9-4EB43AB70905}" srcOrd="2" destOrd="0" parTransId="{EAD6D075-91AA-493F-B03D-04B8EBF109C3}" sibTransId="{624B46D3-ABB6-45C8-9F37-4651CC8A676A}"/>
    <dgm:cxn modelId="{E6BDD9CD-3EAB-44A7-9684-97B1CE95ECB4}" srcId="{23BA8D19-D36B-413A-8DBD-2290E3559163}" destId="{08DFE7CF-E51B-4A2E-AD17-901490F27C27}" srcOrd="0" destOrd="0" parTransId="{C8CCF6CC-6D8F-401F-AADB-551DB4582DC4}" sibTransId="{D2F496F3-5992-41A3-88F5-4559B5AA1122}"/>
    <dgm:cxn modelId="{5DA36373-032D-4B10-8B30-3B2FA90AC94B}" type="presParOf" srcId="{23B310EC-A7CC-47E2-A9B6-B180B3FC38EB}" destId="{8F049E2C-807D-4EC9-8243-2AA32B0D1F70}" srcOrd="0" destOrd="0" presId="urn:microsoft.com/office/officeart/2018/5/layout/IconLeafLabelList"/>
    <dgm:cxn modelId="{D5C2B220-4B10-4F2C-8A96-D9C94B09EDE8}" type="presParOf" srcId="{8F049E2C-807D-4EC9-8243-2AA32B0D1F70}" destId="{749142C3-1D4F-4FB3-8B9A-5F96F0298A62}" srcOrd="0" destOrd="0" presId="urn:microsoft.com/office/officeart/2018/5/layout/IconLeafLabelList"/>
    <dgm:cxn modelId="{28EAC2DC-60AB-4151-A338-C5A4C6E842F6}" type="presParOf" srcId="{8F049E2C-807D-4EC9-8243-2AA32B0D1F70}" destId="{3D30EA23-CED5-4F26-B3DD-D6F6B6F0FD6A}" srcOrd="1" destOrd="0" presId="urn:microsoft.com/office/officeart/2018/5/layout/IconLeafLabelList"/>
    <dgm:cxn modelId="{8C3B51BC-68C3-4169-BE64-B786EB446EFC}" type="presParOf" srcId="{8F049E2C-807D-4EC9-8243-2AA32B0D1F70}" destId="{E154ADDA-F430-4FB6-A09A-A58F1807282F}" srcOrd="2" destOrd="0" presId="urn:microsoft.com/office/officeart/2018/5/layout/IconLeafLabelList"/>
    <dgm:cxn modelId="{DE3B4AC7-A0AD-4005-8B4E-39951850CB11}" type="presParOf" srcId="{8F049E2C-807D-4EC9-8243-2AA32B0D1F70}" destId="{E01CE702-0006-4075-ACBE-E9CCE92D4ADC}" srcOrd="3" destOrd="0" presId="urn:microsoft.com/office/officeart/2018/5/layout/IconLeafLabelList"/>
    <dgm:cxn modelId="{E2383EB8-7402-4F3F-A6DE-79882A60F114}" type="presParOf" srcId="{23B310EC-A7CC-47E2-A9B6-B180B3FC38EB}" destId="{E2FAD2CB-E332-4A45-A7E5-10FD83C66FD2}" srcOrd="1" destOrd="0" presId="urn:microsoft.com/office/officeart/2018/5/layout/IconLeafLabelList"/>
    <dgm:cxn modelId="{4675A315-309A-48D8-9405-2AA779297747}" type="presParOf" srcId="{23B310EC-A7CC-47E2-A9B6-B180B3FC38EB}" destId="{15D08E37-1E19-4E34-B248-FC5177CBAECF}" srcOrd="2" destOrd="0" presId="urn:microsoft.com/office/officeart/2018/5/layout/IconLeafLabelList"/>
    <dgm:cxn modelId="{9FD48736-6C14-4E35-8303-7FF0690FBD9C}" type="presParOf" srcId="{15D08E37-1E19-4E34-B248-FC5177CBAECF}" destId="{0B7C9B99-21F0-4D00-A83D-B4D0960A42C1}" srcOrd="0" destOrd="0" presId="urn:microsoft.com/office/officeart/2018/5/layout/IconLeafLabelList"/>
    <dgm:cxn modelId="{BA243B7E-EF50-4EFE-8E18-B60B43BFFC7C}" type="presParOf" srcId="{15D08E37-1E19-4E34-B248-FC5177CBAECF}" destId="{BFE2130B-A6A1-40FE-9886-7B5408E47B61}" srcOrd="1" destOrd="0" presId="urn:microsoft.com/office/officeart/2018/5/layout/IconLeafLabelList"/>
    <dgm:cxn modelId="{A4D9D9D7-D24F-4FFF-90FF-C1991BC2C90B}" type="presParOf" srcId="{15D08E37-1E19-4E34-B248-FC5177CBAECF}" destId="{22450343-32D3-4B1F-BBBD-8600D8CB55C4}" srcOrd="2" destOrd="0" presId="urn:microsoft.com/office/officeart/2018/5/layout/IconLeafLabelList"/>
    <dgm:cxn modelId="{70993946-6624-43C9-94C5-1D829850721A}" type="presParOf" srcId="{15D08E37-1E19-4E34-B248-FC5177CBAECF}" destId="{999FB7A8-FA44-49C9-85FE-4F28D2AB2F43}" srcOrd="3" destOrd="0" presId="urn:microsoft.com/office/officeart/2018/5/layout/IconLeafLabelList"/>
    <dgm:cxn modelId="{89FD2562-0FEA-4F2B-A00A-3826CEDD3B13}" type="presParOf" srcId="{23B310EC-A7CC-47E2-A9B6-B180B3FC38EB}" destId="{16C288F5-56E4-48D2-80A5-2B986044CB87}" srcOrd="3" destOrd="0" presId="urn:microsoft.com/office/officeart/2018/5/layout/IconLeafLabelList"/>
    <dgm:cxn modelId="{F688EA39-8FEE-40BE-9CA1-6DF6A1702BA4}" type="presParOf" srcId="{23B310EC-A7CC-47E2-A9B6-B180B3FC38EB}" destId="{301B1D36-64F7-4EEB-99AD-B446DB75A107}" srcOrd="4" destOrd="0" presId="urn:microsoft.com/office/officeart/2018/5/layout/IconLeafLabelList"/>
    <dgm:cxn modelId="{F339CBEA-1AD8-4039-9B1D-76BB4522131F}" type="presParOf" srcId="{301B1D36-64F7-4EEB-99AD-B446DB75A107}" destId="{A4C5D2B0-E294-4EE4-8E45-3583E864A39B}" srcOrd="0" destOrd="0" presId="urn:microsoft.com/office/officeart/2018/5/layout/IconLeafLabelList"/>
    <dgm:cxn modelId="{EA184571-016C-4C8A-8A9A-8EE36DDD8555}" type="presParOf" srcId="{301B1D36-64F7-4EEB-99AD-B446DB75A107}" destId="{A4F374E8-FCB1-418E-BF1B-87E0FF74BB78}" srcOrd="1" destOrd="0" presId="urn:microsoft.com/office/officeart/2018/5/layout/IconLeafLabelList"/>
    <dgm:cxn modelId="{C22DE7D5-152D-424F-8DB7-AD639371A233}" type="presParOf" srcId="{301B1D36-64F7-4EEB-99AD-B446DB75A107}" destId="{F05552A2-FEC9-4F3F-8668-E943536ED1B7}" srcOrd="2" destOrd="0" presId="urn:microsoft.com/office/officeart/2018/5/layout/IconLeafLabelList"/>
    <dgm:cxn modelId="{57E89B90-83C6-4F33-A06B-788FFB2823D5}" type="presParOf" srcId="{301B1D36-64F7-4EEB-99AD-B446DB75A107}" destId="{6DB0D450-0F8E-43A4-AE35-091958DC8492}" srcOrd="3" destOrd="0" presId="urn:microsoft.com/office/officeart/2018/5/layout/IconLeafLabelList"/>
    <dgm:cxn modelId="{7ABAA303-BEB1-4612-AB50-B68878D0373D}" type="presParOf" srcId="{23B310EC-A7CC-47E2-A9B6-B180B3FC38EB}" destId="{AB7EF160-C327-4ADA-8F8B-F32E42217E52}" srcOrd="5" destOrd="0" presId="urn:microsoft.com/office/officeart/2018/5/layout/IconLeafLabelList"/>
    <dgm:cxn modelId="{4A769CB2-8699-412D-8B9C-50691B43BDFB}" type="presParOf" srcId="{23B310EC-A7CC-47E2-A9B6-B180B3FC38EB}" destId="{BD2F5B66-FEB3-450D-9C2C-EB433EDB95B6}" srcOrd="6" destOrd="0" presId="urn:microsoft.com/office/officeart/2018/5/layout/IconLeafLabelList"/>
    <dgm:cxn modelId="{35F89D56-1561-4EE5-8329-0DFC76F3960C}" type="presParOf" srcId="{BD2F5B66-FEB3-450D-9C2C-EB433EDB95B6}" destId="{F551108E-4022-4ACD-8963-51CA438C7B2B}" srcOrd="0" destOrd="0" presId="urn:microsoft.com/office/officeart/2018/5/layout/IconLeafLabelList"/>
    <dgm:cxn modelId="{A772B32C-3C88-4627-BBE9-B937D639EE40}" type="presParOf" srcId="{BD2F5B66-FEB3-450D-9C2C-EB433EDB95B6}" destId="{F06AEA11-97B4-4FD3-B330-6EBB0CCDFBB0}" srcOrd="1" destOrd="0" presId="urn:microsoft.com/office/officeart/2018/5/layout/IconLeafLabelList"/>
    <dgm:cxn modelId="{0E0E8ADC-B758-43B6-83C7-C696D0A576CD}" type="presParOf" srcId="{BD2F5B66-FEB3-450D-9C2C-EB433EDB95B6}" destId="{ADA8F848-D71C-491E-BA78-2E672E7F0140}" srcOrd="2" destOrd="0" presId="urn:microsoft.com/office/officeart/2018/5/layout/IconLeafLabelList"/>
    <dgm:cxn modelId="{5CEE431B-4FBA-4583-A9C6-38B767F14EA4}" type="presParOf" srcId="{BD2F5B66-FEB3-450D-9C2C-EB433EDB95B6}" destId="{C7ED2C12-6AB8-46BC-95FC-ADE25393884B}" srcOrd="3" destOrd="0" presId="urn:microsoft.com/office/officeart/2018/5/layout/IconLeafLabelList"/>
    <dgm:cxn modelId="{B7BFB442-EBDA-41AC-9A48-46CF3DC3462C}" type="presParOf" srcId="{23B310EC-A7CC-47E2-A9B6-B180B3FC38EB}" destId="{C059827F-F93F-4348-BA03-4D82AF3BA99D}" srcOrd="7" destOrd="0" presId="urn:microsoft.com/office/officeart/2018/5/layout/IconLeafLabelList"/>
    <dgm:cxn modelId="{BE3A6F9D-DF6C-4443-8184-ABC09471CE81}" type="presParOf" srcId="{23B310EC-A7CC-47E2-A9B6-B180B3FC38EB}" destId="{CF3924E6-6D1A-43A7-B84E-89A86FB5BD59}" srcOrd="8" destOrd="0" presId="urn:microsoft.com/office/officeart/2018/5/layout/IconLeafLabelList"/>
    <dgm:cxn modelId="{B0A17DF6-8EBD-41D7-B5E1-D7AB9CC0800A}" type="presParOf" srcId="{CF3924E6-6D1A-43A7-B84E-89A86FB5BD59}" destId="{DBBC6900-CAE2-400A-A1F8-F76135B9044B}" srcOrd="0" destOrd="0" presId="urn:microsoft.com/office/officeart/2018/5/layout/IconLeafLabelList"/>
    <dgm:cxn modelId="{4393755B-DAF1-446C-B6FE-C19AE1DA7D80}" type="presParOf" srcId="{CF3924E6-6D1A-43A7-B84E-89A86FB5BD59}" destId="{28AC30DD-3063-45B0-9C33-13BD86C63EE4}" srcOrd="1" destOrd="0" presId="urn:microsoft.com/office/officeart/2018/5/layout/IconLeafLabelList"/>
    <dgm:cxn modelId="{3E1AF8CC-0B5D-4379-9599-C951992BA4BC}" type="presParOf" srcId="{CF3924E6-6D1A-43A7-B84E-89A86FB5BD59}" destId="{D1A476F4-0042-499A-BCB9-90E442C04BBA}" srcOrd="2" destOrd="0" presId="urn:microsoft.com/office/officeart/2018/5/layout/IconLeafLabelList"/>
    <dgm:cxn modelId="{A8FE5050-F5BD-4CB4-914B-8B25461873FB}" type="presParOf" srcId="{CF3924E6-6D1A-43A7-B84E-89A86FB5BD59}" destId="{F479E41A-482E-4870-94C8-FC0C21B84F0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48090A-4135-4E2C-BD57-2065F9834D04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29F78D2-C4AE-4A9F-B14B-AF2F266F22FF}">
      <dgm:prSet/>
      <dgm:spPr/>
      <dgm:t>
        <a:bodyPr/>
        <a:lstStyle/>
        <a:p>
          <a:r>
            <a:rPr lang="en-US" baseline="0"/>
            <a:t>Covered by the FMC Bond</a:t>
          </a:r>
          <a:endParaRPr lang="en-US"/>
        </a:p>
      </dgm:t>
    </dgm:pt>
    <dgm:pt modelId="{4ACA83F9-63CD-4D3A-AA72-93F9C612F8DE}" type="parTrans" cxnId="{60BED8B5-46EA-481B-8216-AC874FEAA0AE}">
      <dgm:prSet/>
      <dgm:spPr/>
      <dgm:t>
        <a:bodyPr/>
        <a:lstStyle/>
        <a:p>
          <a:endParaRPr lang="en-US"/>
        </a:p>
      </dgm:t>
    </dgm:pt>
    <dgm:pt modelId="{7B113AC4-A904-4ADA-82D2-6BDDA9835186}" type="sibTrans" cxnId="{60BED8B5-46EA-481B-8216-AC874FEAA0AE}">
      <dgm:prSet/>
      <dgm:spPr/>
      <dgm:t>
        <a:bodyPr/>
        <a:lstStyle/>
        <a:p>
          <a:endParaRPr lang="en-US"/>
        </a:p>
      </dgm:t>
    </dgm:pt>
    <dgm:pt modelId="{651D89A7-6DB3-4C25-A763-478F1D27E31A}">
      <dgm:prSet/>
      <dgm:spPr/>
      <dgm:t>
        <a:bodyPr/>
        <a:lstStyle/>
        <a:p>
          <a:r>
            <a:rPr lang="en-US" baseline="0"/>
            <a:t>Cargo Loss or Damage</a:t>
          </a:r>
          <a:endParaRPr lang="en-US"/>
        </a:p>
      </dgm:t>
    </dgm:pt>
    <dgm:pt modelId="{945F96A7-C855-44E8-BE0D-7CC34B65E64B}" type="parTrans" cxnId="{F758B93A-9D6D-4C76-9571-40D39C033633}">
      <dgm:prSet/>
      <dgm:spPr/>
      <dgm:t>
        <a:bodyPr/>
        <a:lstStyle/>
        <a:p>
          <a:endParaRPr lang="en-US"/>
        </a:p>
      </dgm:t>
    </dgm:pt>
    <dgm:pt modelId="{A9D7B0C9-AA11-4A0E-8F73-78FFADF7BF4B}" type="sibTrans" cxnId="{F758B93A-9D6D-4C76-9571-40D39C033633}">
      <dgm:prSet/>
      <dgm:spPr/>
      <dgm:t>
        <a:bodyPr/>
        <a:lstStyle/>
        <a:p>
          <a:endParaRPr lang="en-US"/>
        </a:p>
      </dgm:t>
    </dgm:pt>
    <dgm:pt modelId="{5F94D0A7-EF50-47AE-B57B-DF191E43B762}">
      <dgm:prSet/>
      <dgm:spPr/>
      <dgm:t>
        <a:bodyPr/>
        <a:lstStyle/>
        <a:p>
          <a:r>
            <a:rPr lang="en-US" baseline="0"/>
            <a:t>Unpaid Freight Charges</a:t>
          </a:r>
          <a:endParaRPr lang="en-US"/>
        </a:p>
      </dgm:t>
    </dgm:pt>
    <dgm:pt modelId="{F6BCECB8-70EA-4FE9-8EBD-03ADCA74D98A}" type="parTrans" cxnId="{DBC3EF29-8846-4ED7-98AF-3AEC60CBCBD4}">
      <dgm:prSet/>
      <dgm:spPr/>
      <dgm:t>
        <a:bodyPr/>
        <a:lstStyle/>
        <a:p>
          <a:endParaRPr lang="en-US"/>
        </a:p>
      </dgm:t>
    </dgm:pt>
    <dgm:pt modelId="{46C94BF7-8C3B-4A8F-A6EF-F1909BE62037}" type="sibTrans" cxnId="{DBC3EF29-8846-4ED7-98AF-3AEC60CBCBD4}">
      <dgm:prSet/>
      <dgm:spPr/>
      <dgm:t>
        <a:bodyPr/>
        <a:lstStyle/>
        <a:p>
          <a:endParaRPr lang="en-US"/>
        </a:p>
      </dgm:t>
    </dgm:pt>
    <dgm:pt modelId="{EBDEBEFB-AF05-4AC4-8A0B-79A16568E244}">
      <dgm:prSet/>
      <dgm:spPr/>
      <dgm:t>
        <a:bodyPr/>
        <a:lstStyle/>
        <a:p>
          <a:r>
            <a:rPr lang="en-US" baseline="0"/>
            <a:t>Non-performance or Negligence</a:t>
          </a:r>
          <a:endParaRPr lang="en-US"/>
        </a:p>
      </dgm:t>
    </dgm:pt>
    <dgm:pt modelId="{1211D18C-D57F-4DA3-92B7-99D6A3E7FA34}" type="parTrans" cxnId="{F01C9BB6-3066-417E-8B46-814038DBFB57}">
      <dgm:prSet/>
      <dgm:spPr/>
      <dgm:t>
        <a:bodyPr/>
        <a:lstStyle/>
        <a:p>
          <a:endParaRPr lang="en-US"/>
        </a:p>
      </dgm:t>
    </dgm:pt>
    <dgm:pt modelId="{89BF9DD5-4208-44B7-A9A6-45E25D1120D1}" type="sibTrans" cxnId="{F01C9BB6-3066-417E-8B46-814038DBFB57}">
      <dgm:prSet/>
      <dgm:spPr/>
      <dgm:t>
        <a:bodyPr/>
        <a:lstStyle/>
        <a:p>
          <a:endParaRPr lang="en-US"/>
        </a:p>
      </dgm:t>
    </dgm:pt>
    <dgm:pt modelId="{DFB607F3-3B69-4D52-96E7-3FD1C8F6802C}">
      <dgm:prSet/>
      <dgm:spPr/>
      <dgm:t>
        <a:bodyPr/>
        <a:lstStyle/>
        <a:p>
          <a:r>
            <a:rPr lang="en-US" baseline="0"/>
            <a:t>Not Covered by the FMC Bond</a:t>
          </a:r>
          <a:endParaRPr lang="en-US"/>
        </a:p>
      </dgm:t>
    </dgm:pt>
    <dgm:pt modelId="{68616809-FDCD-48C1-AAED-06F35C89CE07}" type="parTrans" cxnId="{07BEA08F-3C02-4364-8577-1A8A575F4570}">
      <dgm:prSet/>
      <dgm:spPr/>
      <dgm:t>
        <a:bodyPr/>
        <a:lstStyle/>
        <a:p>
          <a:endParaRPr lang="en-US"/>
        </a:p>
      </dgm:t>
    </dgm:pt>
    <dgm:pt modelId="{9178ECD3-46CC-4FD5-82C3-254E2BAB207D}" type="sibTrans" cxnId="{07BEA08F-3C02-4364-8577-1A8A575F4570}">
      <dgm:prSet/>
      <dgm:spPr/>
      <dgm:t>
        <a:bodyPr/>
        <a:lstStyle/>
        <a:p>
          <a:endParaRPr lang="en-US"/>
        </a:p>
      </dgm:t>
    </dgm:pt>
    <dgm:pt modelId="{F2B0E461-CBCD-4748-88E7-34266FC3F784}">
      <dgm:prSet/>
      <dgm:spPr/>
      <dgm:t>
        <a:bodyPr/>
        <a:lstStyle/>
        <a:p>
          <a:r>
            <a:rPr lang="en-US" baseline="0"/>
            <a:t>Commercial Disputes</a:t>
          </a:r>
          <a:endParaRPr lang="en-US"/>
        </a:p>
      </dgm:t>
    </dgm:pt>
    <dgm:pt modelId="{F58A8B00-1B86-4A96-A764-93FA990F1824}" type="parTrans" cxnId="{B57C856F-CB35-4E08-86E2-A5FB00785F4C}">
      <dgm:prSet/>
      <dgm:spPr/>
      <dgm:t>
        <a:bodyPr/>
        <a:lstStyle/>
        <a:p>
          <a:endParaRPr lang="en-US"/>
        </a:p>
      </dgm:t>
    </dgm:pt>
    <dgm:pt modelId="{5F1C6DB0-66B7-4B06-87A7-F68A524A2400}" type="sibTrans" cxnId="{B57C856F-CB35-4E08-86E2-A5FB00785F4C}">
      <dgm:prSet/>
      <dgm:spPr/>
      <dgm:t>
        <a:bodyPr/>
        <a:lstStyle/>
        <a:p>
          <a:endParaRPr lang="en-US"/>
        </a:p>
      </dgm:t>
    </dgm:pt>
    <dgm:pt modelId="{5F7A31AE-B1FC-47F0-8CBC-0724FF6BE0FE}">
      <dgm:prSet/>
      <dgm:spPr/>
      <dgm:t>
        <a:bodyPr/>
        <a:lstStyle/>
        <a:p>
          <a:r>
            <a:rPr lang="en-US" baseline="0"/>
            <a:t>Contractual Obligations</a:t>
          </a:r>
          <a:endParaRPr lang="en-US"/>
        </a:p>
      </dgm:t>
    </dgm:pt>
    <dgm:pt modelId="{B296020A-E30A-495E-AF53-09444F5958C5}" type="parTrans" cxnId="{404D74CC-062C-4F44-B779-705B2991B332}">
      <dgm:prSet/>
      <dgm:spPr/>
      <dgm:t>
        <a:bodyPr/>
        <a:lstStyle/>
        <a:p>
          <a:endParaRPr lang="en-US"/>
        </a:p>
      </dgm:t>
    </dgm:pt>
    <dgm:pt modelId="{D8C9AC5B-880E-4489-A0C1-A86157DE302E}" type="sibTrans" cxnId="{404D74CC-062C-4F44-B779-705B2991B332}">
      <dgm:prSet/>
      <dgm:spPr/>
      <dgm:t>
        <a:bodyPr/>
        <a:lstStyle/>
        <a:p>
          <a:endParaRPr lang="en-US"/>
        </a:p>
      </dgm:t>
    </dgm:pt>
    <dgm:pt modelId="{B624FA79-BBEF-44CA-8610-743ED82FCA3B}">
      <dgm:prSet/>
      <dgm:spPr/>
      <dgm:t>
        <a:bodyPr/>
        <a:lstStyle/>
        <a:p>
          <a:r>
            <a:rPr lang="en-US" baseline="0"/>
            <a:t>Regulatory Violations</a:t>
          </a:r>
          <a:endParaRPr lang="en-US"/>
        </a:p>
      </dgm:t>
    </dgm:pt>
    <dgm:pt modelId="{484D5280-9C30-40D3-8269-B9A283FAD645}" type="parTrans" cxnId="{268DEF89-2A7D-405F-9025-9AFBECAD8E70}">
      <dgm:prSet/>
      <dgm:spPr/>
      <dgm:t>
        <a:bodyPr/>
        <a:lstStyle/>
        <a:p>
          <a:endParaRPr lang="en-US"/>
        </a:p>
      </dgm:t>
    </dgm:pt>
    <dgm:pt modelId="{874A38F7-58DA-4D2B-B126-1D0B28E16BB3}" type="sibTrans" cxnId="{268DEF89-2A7D-405F-9025-9AFBECAD8E70}">
      <dgm:prSet/>
      <dgm:spPr/>
      <dgm:t>
        <a:bodyPr/>
        <a:lstStyle/>
        <a:p>
          <a:endParaRPr lang="en-US"/>
        </a:p>
      </dgm:t>
    </dgm:pt>
    <dgm:pt modelId="{7534BAD4-AED0-4D92-9A4F-536B7CEB22E8}" type="pres">
      <dgm:prSet presAssocID="{DD48090A-4135-4E2C-BD57-2065F9834D04}" presName="Name0" presStyleCnt="0">
        <dgm:presLayoutVars>
          <dgm:dir/>
          <dgm:animLvl val="lvl"/>
          <dgm:resizeHandles val="exact"/>
        </dgm:presLayoutVars>
      </dgm:prSet>
      <dgm:spPr/>
    </dgm:pt>
    <dgm:pt modelId="{F02C9922-1781-428D-AD2D-3ADF29200E2F}" type="pres">
      <dgm:prSet presAssocID="{129F78D2-C4AE-4A9F-B14B-AF2F266F22FF}" presName="linNode" presStyleCnt="0"/>
      <dgm:spPr/>
    </dgm:pt>
    <dgm:pt modelId="{E68C689A-D94F-47E8-8412-6B0AF7290DDC}" type="pres">
      <dgm:prSet presAssocID="{129F78D2-C4AE-4A9F-B14B-AF2F266F22F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30C4D4BD-6D28-43BB-860E-763B5CEAD394}" type="pres">
      <dgm:prSet presAssocID="{129F78D2-C4AE-4A9F-B14B-AF2F266F22FF}" presName="descendantText" presStyleLbl="alignAccFollowNode1" presStyleIdx="0" presStyleCnt="2">
        <dgm:presLayoutVars>
          <dgm:bulletEnabled val="1"/>
        </dgm:presLayoutVars>
      </dgm:prSet>
      <dgm:spPr/>
    </dgm:pt>
    <dgm:pt modelId="{15E32E9D-DAB0-45F3-9DAE-7BD5FBFEFE2B}" type="pres">
      <dgm:prSet presAssocID="{7B113AC4-A904-4ADA-82D2-6BDDA9835186}" presName="sp" presStyleCnt="0"/>
      <dgm:spPr/>
    </dgm:pt>
    <dgm:pt modelId="{D8A47957-F139-468F-9DDB-9959719F3FF1}" type="pres">
      <dgm:prSet presAssocID="{DFB607F3-3B69-4D52-96E7-3FD1C8F6802C}" presName="linNode" presStyleCnt="0"/>
      <dgm:spPr/>
    </dgm:pt>
    <dgm:pt modelId="{C20A3168-3EC8-4AB9-BFF8-D1D98BC6017F}" type="pres">
      <dgm:prSet presAssocID="{DFB607F3-3B69-4D52-96E7-3FD1C8F6802C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D8FC6121-F5CE-421F-8DE0-D9D3C37AE634}" type="pres">
      <dgm:prSet presAssocID="{DFB607F3-3B69-4D52-96E7-3FD1C8F6802C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6592EF01-43E3-47B7-A1F9-1789BF3F2929}" type="presOf" srcId="{F2B0E461-CBCD-4748-88E7-34266FC3F784}" destId="{D8FC6121-F5CE-421F-8DE0-D9D3C37AE634}" srcOrd="0" destOrd="0" presId="urn:microsoft.com/office/officeart/2005/8/layout/vList5"/>
    <dgm:cxn modelId="{D5440F09-93AA-47C5-98B9-649317AA4B24}" type="presOf" srcId="{DFB607F3-3B69-4D52-96E7-3FD1C8F6802C}" destId="{C20A3168-3EC8-4AB9-BFF8-D1D98BC6017F}" srcOrd="0" destOrd="0" presId="urn:microsoft.com/office/officeart/2005/8/layout/vList5"/>
    <dgm:cxn modelId="{DBC3EF29-8846-4ED7-98AF-3AEC60CBCBD4}" srcId="{129F78D2-C4AE-4A9F-B14B-AF2F266F22FF}" destId="{5F94D0A7-EF50-47AE-B57B-DF191E43B762}" srcOrd="1" destOrd="0" parTransId="{F6BCECB8-70EA-4FE9-8EBD-03ADCA74D98A}" sibTransId="{46C94BF7-8C3B-4A8F-A6EF-F1909BE62037}"/>
    <dgm:cxn modelId="{F758B93A-9D6D-4C76-9571-40D39C033633}" srcId="{129F78D2-C4AE-4A9F-B14B-AF2F266F22FF}" destId="{651D89A7-6DB3-4C25-A763-478F1D27E31A}" srcOrd="0" destOrd="0" parTransId="{945F96A7-C855-44E8-BE0D-7CC34B65E64B}" sibTransId="{A9D7B0C9-AA11-4A0E-8F73-78FFADF7BF4B}"/>
    <dgm:cxn modelId="{9C98973E-0C00-48CA-9BF6-A9AA31927852}" type="presOf" srcId="{129F78D2-C4AE-4A9F-B14B-AF2F266F22FF}" destId="{E68C689A-D94F-47E8-8412-6B0AF7290DDC}" srcOrd="0" destOrd="0" presId="urn:microsoft.com/office/officeart/2005/8/layout/vList5"/>
    <dgm:cxn modelId="{B57C856F-CB35-4E08-86E2-A5FB00785F4C}" srcId="{DFB607F3-3B69-4D52-96E7-3FD1C8F6802C}" destId="{F2B0E461-CBCD-4748-88E7-34266FC3F784}" srcOrd="0" destOrd="0" parTransId="{F58A8B00-1B86-4A96-A764-93FA990F1824}" sibTransId="{5F1C6DB0-66B7-4B06-87A7-F68A524A2400}"/>
    <dgm:cxn modelId="{9531DF54-F9C5-45AF-9773-CE22C71665D5}" type="presOf" srcId="{651D89A7-6DB3-4C25-A763-478F1D27E31A}" destId="{30C4D4BD-6D28-43BB-860E-763B5CEAD394}" srcOrd="0" destOrd="0" presId="urn:microsoft.com/office/officeart/2005/8/layout/vList5"/>
    <dgm:cxn modelId="{268DEF89-2A7D-405F-9025-9AFBECAD8E70}" srcId="{DFB607F3-3B69-4D52-96E7-3FD1C8F6802C}" destId="{B624FA79-BBEF-44CA-8610-743ED82FCA3B}" srcOrd="2" destOrd="0" parTransId="{484D5280-9C30-40D3-8269-B9A283FAD645}" sibTransId="{874A38F7-58DA-4D2B-B126-1D0B28E16BB3}"/>
    <dgm:cxn modelId="{07BEA08F-3C02-4364-8577-1A8A575F4570}" srcId="{DD48090A-4135-4E2C-BD57-2065F9834D04}" destId="{DFB607F3-3B69-4D52-96E7-3FD1C8F6802C}" srcOrd="1" destOrd="0" parTransId="{68616809-FDCD-48C1-AAED-06F35C89CE07}" sibTransId="{9178ECD3-46CC-4FD5-82C3-254E2BAB207D}"/>
    <dgm:cxn modelId="{60BED8B5-46EA-481B-8216-AC874FEAA0AE}" srcId="{DD48090A-4135-4E2C-BD57-2065F9834D04}" destId="{129F78D2-C4AE-4A9F-B14B-AF2F266F22FF}" srcOrd="0" destOrd="0" parTransId="{4ACA83F9-63CD-4D3A-AA72-93F9C612F8DE}" sibTransId="{7B113AC4-A904-4ADA-82D2-6BDDA9835186}"/>
    <dgm:cxn modelId="{F01C9BB6-3066-417E-8B46-814038DBFB57}" srcId="{129F78D2-C4AE-4A9F-B14B-AF2F266F22FF}" destId="{EBDEBEFB-AF05-4AC4-8A0B-79A16568E244}" srcOrd="2" destOrd="0" parTransId="{1211D18C-D57F-4DA3-92B7-99D6A3E7FA34}" sibTransId="{89BF9DD5-4208-44B7-A9A6-45E25D1120D1}"/>
    <dgm:cxn modelId="{24A339BB-7577-4F47-87F3-C5D708A78D1D}" type="presOf" srcId="{5F94D0A7-EF50-47AE-B57B-DF191E43B762}" destId="{30C4D4BD-6D28-43BB-860E-763B5CEAD394}" srcOrd="0" destOrd="1" presId="urn:microsoft.com/office/officeart/2005/8/layout/vList5"/>
    <dgm:cxn modelId="{45A137C5-AB49-41FC-8DCF-A49272D0515D}" type="presOf" srcId="{EBDEBEFB-AF05-4AC4-8A0B-79A16568E244}" destId="{30C4D4BD-6D28-43BB-860E-763B5CEAD394}" srcOrd="0" destOrd="2" presId="urn:microsoft.com/office/officeart/2005/8/layout/vList5"/>
    <dgm:cxn modelId="{404D74CC-062C-4F44-B779-705B2991B332}" srcId="{DFB607F3-3B69-4D52-96E7-3FD1C8F6802C}" destId="{5F7A31AE-B1FC-47F0-8CBC-0724FF6BE0FE}" srcOrd="1" destOrd="0" parTransId="{B296020A-E30A-495E-AF53-09444F5958C5}" sibTransId="{D8C9AC5B-880E-4489-A0C1-A86157DE302E}"/>
    <dgm:cxn modelId="{7C8FBCCD-5644-4784-AA9C-46A2A12D4F9C}" type="presOf" srcId="{B624FA79-BBEF-44CA-8610-743ED82FCA3B}" destId="{D8FC6121-F5CE-421F-8DE0-D9D3C37AE634}" srcOrd="0" destOrd="2" presId="urn:microsoft.com/office/officeart/2005/8/layout/vList5"/>
    <dgm:cxn modelId="{1B9644F5-082D-458F-B72F-291FC74F8F2C}" type="presOf" srcId="{5F7A31AE-B1FC-47F0-8CBC-0724FF6BE0FE}" destId="{D8FC6121-F5CE-421F-8DE0-D9D3C37AE634}" srcOrd="0" destOrd="1" presId="urn:microsoft.com/office/officeart/2005/8/layout/vList5"/>
    <dgm:cxn modelId="{6C6C26F9-AB39-43D7-9728-44735732645F}" type="presOf" srcId="{DD48090A-4135-4E2C-BD57-2065F9834D04}" destId="{7534BAD4-AED0-4D92-9A4F-536B7CEB22E8}" srcOrd="0" destOrd="0" presId="urn:microsoft.com/office/officeart/2005/8/layout/vList5"/>
    <dgm:cxn modelId="{558ED44E-6256-4620-A00E-11F6B18534A4}" type="presParOf" srcId="{7534BAD4-AED0-4D92-9A4F-536B7CEB22E8}" destId="{F02C9922-1781-428D-AD2D-3ADF29200E2F}" srcOrd="0" destOrd="0" presId="urn:microsoft.com/office/officeart/2005/8/layout/vList5"/>
    <dgm:cxn modelId="{A6B88FCF-9286-4C9E-90D3-D9AC6149440E}" type="presParOf" srcId="{F02C9922-1781-428D-AD2D-3ADF29200E2F}" destId="{E68C689A-D94F-47E8-8412-6B0AF7290DDC}" srcOrd="0" destOrd="0" presId="urn:microsoft.com/office/officeart/2005/8/layout/vList5"/>
    <dgm:cxn modelId="{22E30E47-956B-474D-BD0E-C4BACB1555F3}" type="presParOf" srcId="{F02C9922-1781-428D-AD2D-3ADF29200E2F}" destId="{30C4D4BD-6D28-43BB-860E-763B5CEAD394}" srcOrd="1" destOrd="0" presId="urn:microsoft.com/office/officeart/2005/8/layout/vList5"/>
    <dgm:cxn modelId="{8F1974A3-CCA3-442E-B95D-5B9CF1AC0CCD}" type="presParOf" srcId="{7534BAD4-AED0-4D92-9A4F-536B7CEB22E8}" destId="{15E32E9D-DAB0-45F3-9DAE-7BD5FBFEFE2B}" srcOrd="1" destOrd="0" presId="urn:microsoft.com/office/officeart/2005/8/layout/vList5"/>
    <dgm:cxn modelId="{EA83C4F8-8A9C-44AE-91B8-C9D478E30B67}" type="presParOf" srcId="{7534BAD4-AED0-4D92-9A4F-536B7CEB22E8}" destId="{D8A47957-F139-468F-9DDB-9959719F3FF1}" srcOrd="2" destOrd="0" presId="urn:microsoft.com/office/officeart/2005/8/layout/vList5"/>
    <dgm:cxn modelId="{2D8BC0CD-4255-4B58-8141-0E728345F37A}" type="presParOf" srcId="{D8A47957-F139-468F-9DDB-9959719F3FF1}" destId="{C20A3168-3EC8-4AB9-BFF8-D1D98BC6017F}" srcOrd="0" destOrd="0" presId="urn:microsoft.com/office/officeart/2005/8/layout/vList5"/>
    <dgm:cxn modelId="{516DCD5F-4666-423F-ACD4-E749D76FFA3A}" type="presParOf" srcId="{D8A47957-F139-468F-9DDB-9959719F3FF1}" destId="{D8FC6121-F5CE-421F-8DE0-D9D3C37AE63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142C3-1D4F-4FB3-8B9A-5F96F0298A62}">
      <dsp:nvSpPr>
        <dsp:cNvPr id="0" name=""/>
        <dsp:cNvSpPr/>
      </dsp:nvSpPr>
      <dsp:spPr>
        <a:xfrm>
          <a:off x="1221161" y="119021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0EA23-CED5-4F26-B3DD-D6F6B6F0FD6A}">
      <dsp:nvSpPr>
        <dsp:cNvPr id="0" name=""/>
        <dsp:cNvSpPr/>
      </dsp:nvSpPr>
      <dsp:spPr>
        <a:xfrm>
          <a:off x="1455161" y="142421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CE702-0006-4075-ACBE-E9CCE92D4ADC}">
      <dsp:nvSpPr>
        <dsp:cNvPr id="0" name=""/>
        <dsp:cNvSpPr/>
      </dsp:nvSpPr>
      <dsp:spPr>
        <a:xfrm>
          <a:off x="870161" y="26302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1" i="0" kern="1200"/>
            <a:t>Global Credibility</a:t>
          </a:r>
          <a:endParaRPr lang="en-US" sz="1900" kern="1200"/>
        </a:p>
      </dsp:txBody>
      <dsp:txXfrm>
        <a:off x="870161" y="2630214"/>
        <a:ext cx="1800000" cy="720000"/>
      </dsp:txXfrm>
    </dsp:sp>
    <dsp:sp modelId="{0B7C9B99-21F0-4D00-A83D-B4D0960A42C1}">
      <dsp:nvSpPr>
        <dsp:cNvPr id="0" name=""/>
        <dsp:cNvSpPr/>
      </dsp:nvSpPr>
      <dsp:spPr>
        <a:xfrm>
          <a:off x="3336161" y="119021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2130B-A6A1-40FE-9886-7B5408E47B61}">
      <dsp:nvSpPr>
        <dsp:cNvPr id="0" name=""/>
        <dsp:cNvSpPr/>
      </dsp:nvSpPr>
      <dsp:spPr>
        <a:xfrm>
          <a:off x="3570161" y="1424214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FB7A8-FA44-49C9-85FE-4F28D2AB2F43}">
      <dsp:nvSpPr>
        <dsp:cNvPr id="0" name=""/>
        <dsp:cNvSpPr/>
      </dsp:nvSpPr>
      <dsp:spPr>
        <a:xfrm>
          <a:off x="2985161" y="26302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1" i="0" kern="1200"/>
            <a:t>Legal Compliance</a:t>
          </a:r>
          <a:endParaRPr lang="en-US" sz="1900" kern="1200"/>
        </a:p>
      </dsp:txBody>
      <dsp:txXfrm>
        <a:off x="2985161" y="2630214"/>
        <a:ext cx="1800000" cy="720000"/>
      </dsp:txXfrm>
    </dsp:sp>
    <dsp:sp modelId="{A4C5D2B0-E294-4EE4-8E45-3583E864A39B}">
      <dsp:nvSpPr>
        <dsp:cNvPr id="0" name=""/>
        <dsp:cNvSpPr/>
      </dsp:nvSpPr>
      <dsp:spPr>
        <a:xfrm>
          <a:off x="5451161" y="119021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374E8-FCB1-418E-BF1B-87E0FF74BB78}">
      <dsp:nvSpPr>
        <dsp:cNvPr id="0" name=""/>
        <dsp:cNvSpPr/>
      </dsp:nvSpPr>
      <dsp:spPr>
        <a:xfrm>
          <a:off x="5685161" y="142421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0D450-0F8E-43A4-AE35-091958DC8492}">
      <dsp:nvSpPr>
        <dsp:cNvPr id="0" name=""/>
        <dsp:cNvSpPr/>
      </dsp:nvSpPr>
      <dsp:spPr>
        <a:xfrm>
          <a:off x="5100161" y="26302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1" i="0" kern="1200"/>
            <a:t>Access to U.S. Market Rates</a:t>
          </a:r>
          <a:endParaRPr lang="en-US" sz="1900" kern="1200"/>
        </a:p>
      </dsp:txBody>
      <dsp:txXfrm>
        <a:off x="5100161" y="2630214"/>
        <a:ext cx="1800000" cy="720000"/>
      </dsp:txXfrm>
    </dsp:sp>
    <dsp:sp modelId="{F551108E-4022-4ACD-8963-51CA438C7B2B}">
      <dsp:nvSpPr>
        <dsp:cNvPr id="0" name=""/>
        <dsp:cNvSpPr/>
      </dsp:nvSpPr>
      <dsp:spPr>
        <a:xfrm>
          <a:off x="7566161" y="119021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AEA11-97B4-4FD3-B330-6EBB0CCDFBB0}">
      <dsp:nvSpPr>
        <dsp:cNvPr id="0" name=""/>
        <dsp:cNvSpPr/>
      </dsp:nvSpPr>
      <dsp:spPr>
        <a:xfrm>
          <a:off x="7800161" y="1424214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D2C12-6AB8-46BC-95FC-ADE25393884B}">
      <dsp:nvSpPr>
        <dsp:cNvPr id="0" name=""/>
        <dsp:cNvSpPr/>
      </dsp:nvSpPr>
      <dsp:spPr>
        <a:xfrm>
          <a:off x="7215161" y="26302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1" i="0" kern="1200"/>
            <a:t>Dispute Resolution</a:t>
          </a:r>
          <a:endParaRPr lang="en-US" sz="1900" kern="1200"/>
        </a:p>
      </dsp:txBody>
      <dsp:txXfrm>
        <a:off x="7215161" y="2630214"/>
        <a:ext cx="1800000" cy="720000"/>
      </dsp:txXfrm>
    </dsp:sp>
    <dsp:sp modelId="{DBBC6900-CAE2-400A-A1F8-F76135B9044B}">
      <dsp:nvSpPr>
        <dsp:cNvPr id="0" name=""/>
        <dsp:cNvSpPr/>
      </dsp:nvSpPr>
      <dsp:spPr>
        <a:xfrm>
          <a:off x="9681161" y="1190214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C30DD-3063-45B0-9C33-13BD86C63EE4}">
      <dsp:nvSpPr>
        <dsp:cNvPr id="0" name=""/>
        <dsp:cNvSpPr/>
      </dsp:nvSpPr>
      <dsp:spPr>
        <a:xfrm>
          <a:off x="9915161" y="1424214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9E41A-482E-4870-94C8-FC0C21B84F0A}">
      <dsp:nvSpPr>
        <dsp:cNvPr id="0" name=""/>
        <dsp:cNvSpPr/>
      </dsp:nvSpPr>
      <dsp:spPr>
        <a:xfrm>
          <a:off x="9330161" y="26302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1" i="0" kern="1200"/>
            <a:t>US Customs Filing (AMS/ISF)</a:t>
          </a:r>
          <a:endParaRPr lang="en-US" sz="1900" kern="1200"/>
        </a:p>
      </dsp:txBody>
      <dsp:txXfrm>
        <a:off x="9330161" y="2630214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4D4BD-6D28-43BB-860E-763B5CEAD394}">
      <dsp:nvSpPr>
        <dsp:cNvPr id="0" name=""/>
        <dsp:cNvSpPr/>
      </dsp:nvSpPr>
      <dsp:spPr>
        <a:xfrm rot="5400000">
          <a:off x="6419911" y="-2451575"/>
          <a:ext cx="1461393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baseline="0"/>
            <a:t>Cargo Loss or Damage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baseline="0"/>
            <a:t>Unpaid Freight Charges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baseline="0"/>
            <a:t>Non-performance or Negligence</a:t>
          </a:r>
          <a:endParaRPr lang="en-US" sz="2600" kern="1200"/>
        </a:p>
      </dsp:txBody>
      <dsp:txXfrm rot="-5400000">
        <a:off x="3785616" y="254059"/>
        <a:ext cx="6658645" cy="1318715"/>
      </dsp:txXfrm>
    </dsp:sp>
    <dsp:sp modelId="{E68C689A-D94F-47E8-8412-6B0AF7290DDC}">
      <dsp:nvSpPr>
        <dsp:cNvPr id="0" name=""/>
        <dsp:cNvSpPr/>
      </dsp:nvSpPr>
      <dsp:spPr>
        <a:xfrm>
          <a:off x="0" y="45"/>
          <a:ext cx="3785616" cy="182674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baseline="0"/>
            <a:t>Covered by the FMC Bond</a:t>
          </a:r>
          <a:endParaRPr lang="en-US" sz="4100" kern="1200"/>
        </a:p>
      </dsp:txBody>
      <dsp:txXfrm>
        <a:off x="89174" y="89219"/>
        <a:ext cx="3607268" cy="1648394"/>
      </dsp:txXfrm>
    </dsp:sp>
    <dsp:sp modelId="{D8FC6121-F5CE-421F-8DE0-D9D3C37AE634}">
      <dsp:nvSpPr>
        <dsp:cNvPr id="0" name=""/>
        <dsp:cNvSpPr/>
      </dsp:nvSpPr>
      <dsp:spPr>
        <a:xfrm rot="5400000">
          <a:off x="6419911" y="-533495"/>
          <a:ext cx="1461393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baseline="0"/>
            <a:t>Commercial Disputes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baseline="0"/>
            <a:t>Contractual Obligations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baseline="0"/>
            <a:t>Regulatory Violations</a:t>
          </a:r>
          <a:endParaRPr lang="en-US" sz="2600" kern="1200"/>
        </a:p>
      </dsp:txBody>
      <dsp:txXfrm rot="-5400000">
        <a:off x="3785616" y="2172139"/>
        <a:ext cx="6658645" cy="1318715"/>
      </dsp:txXfrm>
    </dsp:sp>
    <dsp:sp modelId="{C20A3168-3EC8-4AB9-BFF8-D1D98BC6017F}">
      <dsp:nvSpPr>
        <dsp:cNvPr id="0" name=""/>
        <dsp:cNvSpPr/>
      </dsp:nvSpPr>
      <dsp:spPr>
        <a:xfrm>
          <a:off x="0" y="1918125"/>
          <a:ext cx="3785616" cy="182674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baseline="0"/>
            <a:t>Not Covered by the FMC Bond</a:t>
          </a:r>
          <a:endParaRPr lang="en-US" sz="4100" kern="1200"/>
        </a:p>
      </dsp:txBody>
      <dsp:txXfrm>
        <a:off x="89174" y="2007299"/>
        <a:ext cx="3607268" cy="1648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9F5CB1-A115-462B-864D-B7D19B3B86FE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673BC7-641F-4888-8392-D84DFFBA4FE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2965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3121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5"/>
              </a:spcAft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975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4169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68755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12443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88305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0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881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11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409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06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91329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413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4011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430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5"/>
              </a:spcAft>
            </a:pPr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6784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0521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30830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14052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4842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02516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73BC7-641F-4888-8392-D84DFFBA4FE5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94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3DD9-7843-7625-6CC2-2DD7BA1FA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D08D0-B910-DF1A-E555-E6C6CA1F0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F8F20-101D-255D-64B1-B19A0E04C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0A363-B4DE-A5F2-B6D6-1D21B747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6502B-00F7-1C4E-E436-551982A8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6184786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7B45D-69C2-1643-EF85-04BA188D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35CCE-B4EC-88FC-7AA9-37EFEBCC5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14FA-84BA-C772-46F9-922BA0B5F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2D9D8-0A48-60D4-BBC4-6BD1F32D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ECFD2-C87B-CF8D-8A8E-6795B5D0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45118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5585E7-CB93-13BC-E61B-7C2F7DFB9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7B0F0-0487-5521-FCE1-CAE9D1A94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8217C-9548-917B-B87F-0EEE1FF8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D9BD6-DEFE-5EEC-5462-99032FD7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2492-AE79-758C-CB66-158079CB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3280890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BF60455-200E-48BD-9980-29747E69AC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97003" y="3683178"/>
            <a:ext cx="2434461" cy="2434778"/>
          </a:xfrm>
          <a:custGeom>
            <a:avLst/>
            <a:gdLst>
              <a:gd name="connsiteX0" fmla="*/ 173916 w 2434778"/>
              <a:gd name="connsiteY0" fmla="*/ 0 h 2434778"/>
              <a:gd name="connsiteX1" fmla="*/ 2260862 w 2434778"/>
              <a:gd name="connsiteY1" fmla="*/ 0 h 2434778"/>
              <a:gd name="connsiteX2" fmla="*/ 2434778 w 2434778"/>
              <a:gd name="connsiteY2" fmla="*/ 173916 h 2434778"/>
              <a:gd name="connsiteX3" fmla="*/ 2434778 w 2434778"/>
              <a:gd name="connsiteY3" fmla="*/ 2260862 h 2434778"/>
              <a:gd name="connsiteX4" fmla="*/ 2260862 w 2434778"/>
              <a:gd name="connsiteY4" fmla="*/ 2434778 h 2434778"/>
              <a:gd name="connsiteX5" fmla="*/ 173916 w 2434778"/>
              <a:gd name="connsiteY5" fmla="*/ 2434778 h 2434778"/>
              <a:gd name="connsiteX6" fmla="*/ 0 w 2434778"/>
              <a:gd name="connsiteY6" fmla="*/ 2260862 h 2434778"/>
              <a:gd name="connsiteX7" fmla="*/ 0 w 2434778"/>
              <a:gd name="connsiteY7" fmla="*/ 173916 h 2434778"/>
              <a:gd name="connsiteX8" fmla="*/ 173916 w 2434778"/>
              <a:gd name="connsiteY8" fmla="*/ 0 h 24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4778" h="2434778">
                <a:moveTo>
                  <a:pt x="173916" y="0"/>
                </a:moveTo>
                <a:lnTo>
                  <a:pt x="2260862" y="0"/>
                </a:lnTo>
                <a:cubicBezTo>
                  <a:pt x="2356913" y="0"/>
                  <a:pt x="2434778" y="77865"/>
                  <a:pt x="2434778" y="173916"/>
                </a:cubicBezTo>
                <a:lnTo>
                  <a:pt x="2434778" y="2260862"/>
                </a:lnTo>
                <a:cubicBezTo>
                  <a:pt x="2434778" y="2356913"/>
                  <a:pt x="2356913" y="2434778"/>
                  <a:pt x="2260862" y="2434778"/>
                </a:cubicBezTo>
                <a:lnTo>
                  <a:pt x="173916" y="2434778"/>
                </a:lnTo>
                <a:cubicBezTo>
                  <a:pt x="77865" y="2434778"/>
                  <a:pt x="0" y="2356913"/>
                  <a:pt x="0" y="2260862"/>
                </a:cubicBezTo>
                <a:lnTo>
                  <a:pt x="0" y="173916"/>
                </a:lnTo>
                <a:cubicBezTo>
                  <a:pt x="0" y="77865"/>
                  <a:pt x="77865" y="0"/>
                  <a:pt x="173916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802D0B-3569-48FB-8CC2-743969285A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97003" y="949682"/>
            <a:ext cx="2434461" cy="2434778"/>
          </a:xfrm>
          <a:custGeom>
            <a:avLst/>
            <a:gdLst>
              <a:gd name="connsiteX0" fmla="*/ 173916 w 2434778"/>
              <a:gd name="connsiteY0" fmla="*/ 0 h 2434778"/>
              <a:gd name="connsiteX1" fmla="*/ 2260862 w 2434778"/>
              <a:gd name="connsiteY1" fmla="*/ 0 h 2434778"/>
              <a:gd name="connsiteX2" fmla="*/ 2434778 w 2434778"/>
              <a:gd name="connsiteY2" fmla="*/ 173916 h 2434778"/>
              <a:gd name="connsiteX3" fmla="*/ 2434778 w 2434778"/>
              <a:gd name="connsiteY3" fmla="*/ 2260862 h 2434778"/>
              <a:gd name="connsiteX4" fmla="*/ 2260862 w 2434778"/>
              <a:gd name="connsiteY4" fmla="*/ 2434778 h 2434778"/>
              <a:gd name="connsiteX5" fmla="*/ 173916 w 2434778"/>
              <a:gd name="connsiteY5" fmla="*/ 2434778 h 2434778"/>
              <a:gd name="connsiteX6" fmla="*/ 0 w 2434778"/>
              <a:gd name="connsiteY6" fmla="*/ 2260862 h 2434778"/>
              <a:gd name="connsiteX7" fmla="*/ 0 w 2434778"/>
              <a:gd name="connsiteY7" fmla="*/ 173916 h 2434778"/>
              <a:gd name="connsiteX8" fmla="*/ 173916 w 2434778"/>
              <a:gd name="connsiteY8" fmla="*/ 0 h 24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4778" h="2434778">
                <a:moveTo>
                  <a:pt x="173916" y="0"/>
                </a:moveTo>
                <a:lnTo>
                  <a:pt x="2260862" y="0"/>
                </a:lnTo>
                <a:cubicBezTo>
                  <a:pt x="2356913" y="0"/>
                  <a:pt x="2434778" y="77865"/>
                  <a:pt x="2434778" y="173916"/>
                </a:cubicBezTo>
                <a:lnTo>
                  <a:pt x="2434778" y="2260862"/>
                </a:lnTo>
                <a:cubicBezTo>
                  <a:pt x="2434778" y="2356913"/>
                  <a:pt x="2356913" y="2434778"/>
                  <a:pt x="2260862" y="2434778"/>
                </a:cubicBezTo>
                <a:lnTo>
                  <a:pt x="173916" y="2434778"/>
                </a:lnTo>
                <a:cubicBezTo>
                  <a:pt x="77865" y="2434778"/>
                  <a:pt x="0" y="2356913"/>
                  <a:pt x="0" y="2260862"/>
                </a:cubicBezTo>
                <a:lnTo>
                  <a:pt x="0" y="173916"/>
                </a:lnTo>
                <a:cubicBezTo>
                  <a:pt x="0" y="77865"/>
                  <a:pt x="77865" y="0"/>
                  <a:pt x="173916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39C517-64FB-4FDB-8FEE-140B52BD7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5641" y="2023948"/>
            <a:ext cx="2720668" cy="2721022"/>
          </a:xfrm>
          <a:custGeom>
            <a:avLst/>
            <a:gdLst>
              <a:gd name="connsiteX0" fmla="*/ 194363 w 2721022"/>
              <a:gd name="connsiteY0" fmla="*/ 0 h 2721022"/>
              <a:gd name="connsiteX1" fmla="*/ 2526660 w 2721022"/>
              <a:gd name="connsiteY1" fmla="*/ 0 h 2721022"/>
              <a:gd name="connsiteX2" fmla="*/ 2721022 w 2721022"/>
              <a:gd name="connsiteY2" fmla="*/ 194363 h 2721022"/>
              <a:gd name="connsiteX3" fmla="*/ 2721022 w 2721022"/>
              <a:gd name="connsiteY3" fmla="*/ 2526660 h 2721022"/>
              <a:gd name="connsiteX4" fmla="*/ 2526660 w 2721022"/>
              <a:gd name="connsiteY4" fmla="*/ 2721022 h 2721022"/>
              <a:gd name="connsiteX5" fmla="*/ 194363 w 2721022"/>
              <a:gd name="connsiteY5" fmla="*/ 2721022 h 2721022"/>
              <a:gd name="connsiteX6" fmla="*/ 0 w 2721022"/>
              <a:gd name="connsiteY6" fmla="*/ 2526660 h 2721022"/>
              <a:gd name="connsiteX7" fmla="*/ 0 w 2721022"/>
              <a:gd name="connsiteY7" fmla="*/ 194363 h 2721022"/>
              <a:gd name="connsiteX8" fmla="*/ 194363 w 2721022"/>
              <a:gd name="connsiteY8" fmla="*/ 0 h 272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1022" h="2721022">
                <a:moveTo>
                  <a:pt x="194363" y="0"/>
                </a:moveTo>
                <a:lnTo>
                  <a:pt x="2526660" y="0"/>
                </a:lnTo>
                <a:cubicBezTo>
                  <a:pt x="2634003" y="0"/>
                  <a:pt x="2721022" y="87019"/>
                  <a:pt x="2721022" y="194363"/>
                </a:cubicBezTo>
                <a:lnTo>
                  <a:pt x="2721022" y="2526660"/>
                </a:lnTo>
                <a:cubicBezTo>
                  <a:pt x="2721022" y="2634003"/>
                  <a:pt x="2634003" y="2721022"/>
                  <a:pt x="2526660" y="2721022"/>
                </a:cubicBezTo>
                <a:lnTo>
                  <a:pt x="194363" y="2721022"/>
                </a:lnTo>
                <a:cubicBezTo>
                  <a:pt x="87019" y="2721022"/>
                  <a:pt x="0" y="2634003"/>
                  <a:pt x="0" y="2526660"/>
                </a:cubicBezTo>
                <a:lnTo>
                  <a:pt x="0" y="194363"/>
                </a:lnTo>
                <a:cubicBezTo>
                  <a:pt x="0" y="87019"/>
                  <a:pt x="87019" y="0"/>
                  <a:pt x="194363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158956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53535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89295" y="2700495"/>
            <a:ext cx="503724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69911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4D818-0A38-458F-9707-01AF72A25E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3110" y="2415023"/>
            <a:ext cx="2005781" cy="1992573"/>
          </a:xfrm>
          <a:custGeom>
            <a:avLst/>
            <a:gdLst>
              <a:gd name="connsiteX0" fmla="*/ 0 w 12192000"/>
              <a:gd name="connsiteY0" fmla="*/ 0 h 3985146"/>
              <a:gd name="connsiteX1" fmla="*/ 12192000 w 12192000"/>
              <a:gd name="connsiteY1" fmla="*/ 0 h 3985146"/>
              <a:gd name="connsiteX2" fmla="*/ 12192000 w 12192000"/>
              <a:gd name="connsiteY2" fmla="*/ 3985146 h 3985146"/>
              <a:gd name="connsiteX3" fmla="*/ 0 w 12192000"/>
              <a:gd name="connsiteY3" fmla="*/ 3985146 h 398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85146">
                <a:moveTo>
                  <a:pt x="0" y="0"/>
                </a:moveTo>
                <a:lnTo>
                  <a:pt x="12192000" y="0"/>
                </a:lnTo>
                <a:lnTo>
                  <a:pt x="12192000" y="3985146"/>
                </a:lnTo>
                <a:lnTo>
                  <a:pt x="0" y="39851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B5A93E-E8E7-468C-929E-ED5A14A08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46375" y="2415023"/>
            <a:ext cx="2005781" cy="1992573"/>
          </a:xfrm>
          <a:custGeom>
            <a:avLst/>
            <a:gdLst>
              <a:gd name="connsiteX0" fmla="*/ 0 w 12192000"/>
              <a:gd name="connsiteY0" fmla="*/ 0 h 3985146"/>
              <a:gd name="connsiteX1" fmla="*/ 12192000 w 12192000"/>
              <a:gd name="connsiteY1" fmla="*/ 0 h 3985146"/>
              <a:gd name="connsiteX2" fmla="*/ 12192000 w 12192000"/>
              <a:gd name="connsiteY2" fmla="*/ 3985146 h 3985146"/>
              <a:gd name="connsiteX3" fmla="*/ 0 w 12192000"/>
              <a:gd name="connsiteY3" fmla="*/ 3985146 h 398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85146">
                <a:moveTo>
                  <a:pt x="0" y="0"/>
                </a:moveTo>
                <a:lnTo>
                  <a:pt x="12192000" y="0"/>
                </a:lnTo>
                <a:lnTo>
                  <a:pt x="12192000" y="3985146"/>
                </a:lnTo>
                <a:lnTo>
                  <a:pt x="0" y="3985146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ADF772-70E6-4740-BB57-61F9D30A6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39844" y="2415024"/>
            <a:ext cx="2005781" cy="1992573"/>
          </a:xfrm>
          <a:custGeom>
            <a:avLst/>
            <a:gdLst>
              <a:gd name="connsiteX0" fmla="*/ 0 w 12192000"/>
              <a:gd name="connsiteY0" fmla="*/ 0 h 3985146"/>
              <a:gd name="connsiteX1" fmla="*/ 12192000 w 12192000"/>
              <a:gd name="connsiteY1" fmla="*/ 0 h 3985146"/>
              <a:gd name="connsiteX2" fmla="*/ 12192000 w 12192000"/>
              <a:gd name="connsiteY2" fmla="*/ 3985146 h 3985146"/>
              <a:gd name="connsiteX3" fmla="*/ 0 w 12192000"/>
              <a:gd name="connsiteY3" fmla="*/ 3985146 h 398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85146">
                <a:moveTo>
                  <a:pt x="0" y="0"/>
                </a:moveTo>
                <a:lnTo>
                  <a:pt x="12192000" y="0"/>
                </a:lnTo>
                <a:lnTo>
                  <a:pt x="12192000" y="3985146"/>
                </a:lnTo>
                <a:lnTo>
                  <a:pt x="0" y="3985146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68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s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s-E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/>
              <a:t>HAGA CLIC PARA MODIFICAR EL ESTILO DEL TÍTULO MAESTRO</a:t>
            </a:r>
          </a:p>
        </p:txBody>
      </p:sp>
      <p:sp>
        <p:nvSpPr>
          <p:cNvPr id="8" name="Marcador de posición de tabla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n-US"/>
              <a:t>Click icon to add table</a:t>
            </a: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 sz="900"/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s-ES" sz="900"/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s-ES" sz="900"/>
            </a:lvl1pPr>
          </a:lstStyle>
          <a:p>
            <a:pPr rtl="0"/>
            <a:fld id="{A49DFD55-3C28-40EF-9E31-A92D2E4017FF}" type="slidenum">
              <a:rPr lang="es-ES" smtClean="0"/>
              <a:pPr rtl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9542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s-E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/>
              <a:t>HAGA CLIC PARA MODIFICAR EL ESTILO DEL TÍTULO MAESTRO</a:t>
            </a:r>
          </a:p>
        </p:txBody>
      </p:sp>
      <p:sp>
        <p:nvSpPr>
          <p:cNvPr id="7" name="Marcador de posición de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n-US"/>
              <a:t>Click icon to add SmartArt graphic</a:t>
            </a: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 sz="900"/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s-ES" sz="900"/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s-ES" sz="900"/>
            </a:lvl1pPr>
          </a:lstStyle>
          <a:p>
            <a:pPr rtl="0"/>
            <a:fld id="{A49DFD55-3C28-40EF-9E31-A92D2E4017FF}" type="slidenum">
              <a:rPr lang="es-ES" smtClean="0"/>
              <a:pPr rtl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409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74F5-9315-5227-6CFA-E4E109E2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BF2EA-8E7C-3F4A-D841-EBD9F201A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B1BC-0A04-93F6-F6EC-3B6B6F02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1E252-0B7B-25FC-4B45-2BB1D95A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D6DE6-CC2C-7BBE-6690-100378CA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1838693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E4C1D-CD02-70E3-E4B0-A2EACF35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09EC0-9E05-0908-1EAC-FEE1CC337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820EB-46AC-F2DD-4BE4-543D19B2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A0E51-1AFA-10A1-961E-6B04672D9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79D4-FE46-F34A-6375-ABF7ACCD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811932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F4CB-842C-855D-B186-CEA01C51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5B3C-CA5A-3330-FD80-DC20198BD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4FEDE-85D9-C506-CB3B-45DEB71C9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F12D-07F8-BFA0-0393-78D7F0B7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A3C50-F8F0-48BC-A7DB-18EE8AD99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F4AC6-1969-7ABF-5EAE-B003FAA6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4896596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130D-4BB2-DA90-E7C7-B2589A65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E87C5-9907-70A8-3528-673A4AA2D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E4E44-628F-E335-C071-17B3013A6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2A1CF-10F0-76CA-7ED9-D3FF82FB8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7C8F4-35FB-04E5-E19C-64CDC29C2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C6BFAE-8AAE-F828-30B3-78FD8B6B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401AF-E944-64B8-BA6E-6DD68EEC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4EC49-5FF2-98C4-C403-096A729A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5575686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36ED-8BFF-1EDA-2BB2-E351FD54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56EB55-DA51-91A0-A886-6C6390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7F5B4-B6D5-0108-60A3-6DE7240B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B8C1E-C92C-0DA7-6894-C52D62DA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446308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A543F-CDD4-7DB6-CC98-6AA22F31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56B1C-F5E6-468D-D577-A5030208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66C3B-3F7C-6C3B-6694-5F96281D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6474723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E10C-008E-5853-D8D0-5061ABEE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8BDE-CAEF-DF37-7A54-294625D0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56520-095B-C537-E36B-F9C2E4F2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A1A6F-8B95-66C3-38AC-B1B269C56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06A54-3AA5-AC12-AF48-1AEE4EA9A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2B2D1-024F-35B0-0316-E1511C6F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209056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EC2C-96DC-A4E3-1D55-37B3123DB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10001D-3F4F-152B-9A09-B2A20ADE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16124-D2C4-D309-695F-DB9C73C21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007C0-A37B-EE2C-708D-A148AAD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A2CA7-63D5-2B47-3822-123C150C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976F1-9BD0-924B-69B7-F41C70A9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9546527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10B34-3C14-13C5-9F2E-58A02490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05953-46C6-7960-5FCB-8511ED42E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BAD8C-BE26-D18F-4C96-F98599F99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ADCE5-EDE4-41DB-A8B1-73098CA95C30}" type="datetimeFigureOut">
              <a:rPr lang="en-HK" smtClean="0"/>
              <a:t>31/10/2023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7F707-0922-D5DD-89C7-F4506F451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8DEA-0FFC-CFA1-D98B-D02BF92F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36257-0724-4FED-BD39-17C2BCB4C42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3858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6" r:id="rId15"/>
    <p:sldLayoutId id="2147483667" r:id="rId1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ariff.aptariffs.com/registrations/new?a=w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1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anmol@worldinsuranceagency.com" TargetMode="External"/><Relationship Id="rId5" Type="http://schemas.openxmlformats.org/officeDocument/2006/relationships/hyperlink" Target="mailto:customercare@worldinsuranceagency.com" TargetMode="External"/><Relationship Id="rId4" Type="http://schemas.openxmlformats.org/officeDocument/2006/relationships/image" Target="../media/image52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21155F8-46C4-481C-8FA1-5F7CC13AB8F4}"/>
              </a:ext>
            </a:extLst>
          </p:cNvPr>
          <p:cNvSpPr/>
          <p:nvPr/>
        </p:nvSpPr>
        <p:spPr>
          <a:xfrm>
            <a:off x="4878" y="449"/>
            <a:ext cx="1733040" cy="4152669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0FA8F1-E4BE-47C5-AD80-506466A0EAE9}"/>
              </a:ext>
            </a:extLst>
          </p:cNvPr>
          <p:cNvSpPr txBox="1"/>
          <p:nvPr/>
        </p:nvSpPr>
        <p:spPr>
          <a:xfrm rot="16200000">
            <a:off x="-850145" y="1811542"/>
            <a:ext cx="32954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>
                <a:solidFill>
                  <a:schemeClr val="bg1"/>
                </a:solidFill>
                <a:latin typeface="Avenir Next LT Pro Demi" panose="020B0704020202020204" pitchFamily="34" charset="0"/>
              </a:rPr>
              <a:t>PRODUCTS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B88C62-E00A-47F3-AD78-879DDF79CC2A}"/>
              </a:ext>
            </a:extLst>
          </p:cNvPr>
          <p:cNvSpPr/>
          <p:nvPr/>
        </p:nvSpPr>
        <p:spPr>
          <a:xfrm>
            <a:off x="10353831" y="2415154"/>
            <a:ext cx="1830179" cy="4442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D7AF53-2657-472B-B20F-F08BBEECDB11}"/>
              </a:ext>
            </a:extLst>
          </p:cNvPr>
          <p:cNvSpPr txBox="1"/>
          <p:nvPr/>
        </p:nvSpPr>
        <p:spPr>
          <a:xfrm rot="16200000">
            <a:off x="9739410" y="4260542"/>
            <a:ext cx="28425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Demi" panose="020B0704020202020204" pitchFamily="34" charset="0"/>
              </a:rPr>
              <a:t>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F4AD26-A036-45C3-A4AF-C0D2BCF2D6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3" y="-30471"/>
            <a:ext cx="7738608" cy="421450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5B82821-4656-A32C-8D6D-588A4EFF04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3" y="6070090"/>
            <a:ext cx="1733040" cy="649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936B7-4EA3-3FB7-FC53-006B5B82662A}"/>
              </a:ext>
            </a:extLst>
          </p:cNvPr>
          <p:cNvSpPr txBox="1"/>
          <p:nvPr/>
        </p:nvSpPr>
        <p:spPr>
          <a:xfrm>
            <a:off x="2231233" y="4273662"/>
            <a:ext cx="90789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2" indent="-342832">
              <a:spcAft>
                <a:spcPts val="600"/>
              </a:spcAft>
              <a:buClr>
                <a:srgbClr val="5A5A5D"/>
              </a:buClr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B3DD"/>
                </a:solidFill>
                <a:latin typeface="DM Sans" pitchFamily="2" charset="0"/>
              </a:rPr>
              <a:t>Gold &amp; Platinum Level Membership: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the ultimate policies for qualifying members.</a:t>
            </a:r>
          </a:p>
          <a:p>
            <a:pPr marL="342832" indent="-342832">
              <a:spcAft>
                <a:spcPts val="600"/>
              </a:spcAft>
              <a:buClr>
                <a:srgbClr val="5A5A5D"/>
              </a:buClr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B3DD"/>
                </a:solidFill>
                <a:latin typeface="DM Sans" pitchFamily="2" charset="0"/>
              </a:rPr>
              <a:t>EasyPay:</a:t>
            </a:r>
            <a:r>
              <a:rPr lang="en-GB" sz="1500">
                <a:solidFill>
                  <a:srgbClr val="00BCD4"/>
                </a:solidFill>
                <a:latin typeface="DM Sans" pitchFamily="2" charset="0"/>
              </a:rPr>
              <a:t>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premium finance assistance for qualified members.</a:t>
            </a:r>
          </a:p>
          <a:p>
            <a:pPr marL="342832" indent="-342832">
              <a:spcAft>
                <a:spcPts val="600"/>
              </a:spcAft>
              <a:buClr>
                <a:srgbClr val="5A5A5D"/>
              </a:buClr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B3DD"/>
                </a:solidFill>
                <a:latin typeface="DM Sans" pitchFamily="2" charset="0"/>
              </a:rPr>
              <a:t>PartnerPay:</a:t>
            </a:r>
            <a:r>
              <a:rPr lang="en-GB" sz="1500">
                <a:solidFill>
                  <a:srgbClr val="00BCD4"/>
                </a:solidFill>
                <a:latin typeface="DM Sans" pitchFamily="2" charset="0"/>
              </a:rPr>
              <a:t>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premium finance assistance for qualified members.</a:t>
            </a:r>
            <a:endParaRPr lang="en-GB" sz="1500" b="1">
              <a:solidFill>
                <a:srgbClr val="00B3DD"/>
              </a:solidFill>
              <a:latin typeface="DM Sans" pitchFamily="2" charset="0"/>
            </a:endParaRPr>
          </a:p>
          <a:p>
            <a:pPr marL="342832" indent="-342832">
              <a:spcAft>
                <a:spcPts val="600"/>
              </a:spcAft>
              <a:buClr>
                <a:srgbClr val="5A5A5D"/>
              </a:buClr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B3DD"/>
                </a:solidFill>
                <a:latin typeface="DM Sans" pitchFamily="2" charset="0"/>
              </a:rPr>
              <a:t>Training &amp; Education: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across a variety of topics of interest </a:t>
            </a:r>
            <a:b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</a:b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to freight forwarders.</a:t>
            </a:r>
          </a:p>
          <a:p>
            <a:pPr marL="342832" indent="-342832">
              <a:spcAft>
                <a:spcPts val="600"/>
              </a:spcAft>
              <a:buClr>
                <a:srgbClr val="5A5A5D"/>
              </a:buClr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0B3DD"/>
                </a:solidFill>
                <a:latin typeface="DM Sans" pitchFamily="2" charset="0"/>
              </a:rPr>
              <a:t>Risk Assessments:</a:t>
            </a:r>
            <a:r>
              <a:rPr lang="en-GB" sz="1500">
                <a:solidFill>
                  <a:srgbClr val="00B3DD"/>
                </a:solidFill>
                <a:latin typeface="DM Sans" pitchFamily="2" charset="0"/>
              </a:rPr>
              <a:t>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365 review of core trading protocols </a:t>
            </a:r>
            <a:b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</a:b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to help mitigate financial risk.</a:t>
            </a:r>
          </a:p>
        </p:txBody>
      </p:sp>
    </p:spTree>
    <p:extLst>
      <p:ext uri="{BB962C8B-B14F-4D97-AF65-F5344CB8AC3E}">
        <p14:creationId xmlns:p14="http://schemas.microsoft.com/office/powerpoint/2010/main" val="4052611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72909-09AD-5589-2286-78BD0742BF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3" y="1205636"/>
            <a:ext cx="11849954" cy="55884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497727" y="233140"/>
            <a:ext cx="11203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Do’s &amp; Don’ts When Submitting a Claim</a:t>
            </a:r>
            <a:endParaRPr lang="en-GB" sz="36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08FBE00-2BDE-9F4B-126B-DE6A9039A6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76" y="6071420"/>
            <a:ext cx="1733040" cy="649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E59A9-7F67-9E70-A549-EA126ED74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34" y="1514256"/>
            <a:ext cx="685896" cy="257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A36DA5-D1F6-0418-B7B8-A2872FF47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48" y="4592320"/>
            <a:ext cx="4835943" cy="759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4386B7-887D-9AD9-54A2-D0ACBE76A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30" y="5337995"/>
            <a:ext cx="4634070" cy="645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E0A576-FE8A-0587-B496-B82E9C0DB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98" y="1529496"/>
            <a:ext cx="781402" cy="306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4E29AB-6D01-0559-7578-90A2352364D0}"/>
              </a:ext>
            </a:extLst>
          </p:cNvPr>
          <p:cNvSpPr txBox="1"/>
          <p:nvPr/>
        </p:nvSpPr>
        <p:spPr>
          <a:xfrm>
            <a:off x="2748414" y="1436117"/>
            <a:ext cx="156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badi" panose="020B0604020104020204" pitchFamily="34" charset="0"/>
              </a:rPr>
              <a:t>DO’s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0D84F-E254-D466-D2AB-D8DD4285C10B}"/>
              </a:ext>
            </a:extLst>
          </p:cNvPr>
          <p:cNvSpPr txBox="1"/>
          <p:nvPr/>
        </p:nvSpPr>
        <p:spPr>
          <a:xfrm>
            <a:off x="8883683" y="1440306"/>
            <a:ext cx="156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badi" panose="020B0604020104020204" pitchFamily="34" charset="0"/>
              </a:rPr>
              <a:t>DON’Ts</a:t>
            </a:r>
          </a:p>
        </p:txBody>
      </p:sp>
    </p:spTree>
    <p:extLst>
      <p:ext uri="{BB962C8B-B14F-4D97-AF65-F5344CB8AC3E}">
        <p14:creationId xmlns:p14="http://schemas.microsoft.com/office/powerpoint/2010/main" val="28505015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497727" y="197628"/>
            <a:ext cx="112036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Why Do You Need Freight Liability Insurance?</a:t>
            </a:r>
            <a:endParaRPr lang="en-GB" sz="34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EC87B7-6E94-FFE4-4582-E562E7AE32D7}"/>
              </a:ext>
            </a:extLst>
          </p:cNvPr>
          <p:cNvSpPr txBox="1">
            <a:spLocks/>
          </p:cNvSpPr>
          <p:nvPr/>
        </p:nvSpPr>
        <p:spPr>
          <a:xfrm>
            <a:off x="2599350" y="1428202"/>
            <a:ext cx="8745853" cy="517371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100"/>
              <a:t>Provides assurance goods will be handled with care and any damage/loss will</a:t>
            </a:r>
            <a:br>
              <a:rPr lang="en-GB" sz="2100"/>
            </a:br>
            <a:r>
              <a:rPr lang="en-GB" sz="2100"/>
              <a:t>be properly addressed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50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/>
              <a:t>Provides </a:t>
            </a:r>
            <a:r>
              <a:rPr lang="en-GB" sz="2000" dirty="0"/>
              <a:t>protection against financial losses </a:t>
            </a:r>
            <a:r>
              <a:rPr lang="en-GB" sz="2000"/>
              <a:t>for any potential claims or lawsuits</a:t>
            </a:r>
            <a:br>
              <a:rPr lang="en-GB" sz="2000"/>
            </a:br>
            <a:r>
              <a:rPr lang="en-GB" sz="2000"/>
              <a:t>that may arise from loss, damage, or delay of cargo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50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/>
              <a:t>Compliance with </a:t>
            </a:r>
            <a:r>
              <a:rPr lang="en-GB" sz="2000" dirty="0"/>
              <a:t>contractual requirements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50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/>
              <a:t>Enhanced </a:t>
            </a:r>
            <a:r>
              <a:rPr lang="en-GB" sz="2000" dirty="0"/>
              <a:t>credibility and trust </a:t>
            </a:r>
          </a:p>
          <a:p>
            <a:pPr marL="0" indent="0">
              <a:buNone/>
            </a:pPr>
            <a:endParaRPr lang="en-GB" sz="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Coverage for legal defence costs in the event of a claim or lawsuit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5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/>
              <a:t>Peace of mind for customers knowing if something goes wrong during the transportation of their goods, they have a recourse for compensation</a:t>
            </a:r>
            <a:endParaRPr lang="en-GB" sz="2000" dirty="0"/>
          </a:p>
          <a:p>
            <a:pPr>
              <a:buFont typeface="Wingdings" panose="05000000000000000000" pitchFamily="2" charset="2"/>
              <a:buChar char="§"/>
            </a:pPr>
            <a:endParaRPr lang="en-GB" sz="50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/>
              <a:t>Protection against unforeseen events by providing financial protection for both</a:t>
            </a:r>
            <a:br>
              <a:rPr lang="en-GB" sz="2000"/>
            </a:br>
            <a:r>
              <a:rPr lang="en-GB" sz="2000"/>
              <a:t>the freight forwarder and their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  <a:p>
            <a:pPr marL="0" indent="0">
              <a:lnSpc>
                <a:spcPct val="120000"/>
              </a:lnSpc>
              <a:buNone/>
            </a:pPr>
            <a:r>
              <a:rPr lang="en-GB" sz="1600" b="1"/>
              <a:t>Note: </a:t>
            </a:r>
            <a:r>
              <a:rPr lang="en-GB" sz="1600"/>
              <a:t>Liability insurance requirements and coverage may vary. Consult with your insurance professional</a:t>
            </a:r>
            <a:br>
              <a:rPr lang="en-GB" sz="1600"/>
            </a:br>
            <a:r>
              <a:rPr lang="en-GB" sz="1600"/>
              <a:t>to determine the specific needs and best options for your business.</a:t>
            </a:r>
          </a:p>
          <a:p>
            <a:pPr lvl="1"/>
            <a:endParaRPr lang="en-US" sz="1600">
              <a:cs typeface="Calibri" panose="020F0502020204030204" pitchFamily="34" charset="0"/>
            </a:endParaRPr>
          </a:p>
          <a:p>
            <a:endParaRPr lang="en-HK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08FBE00-2BDE-9F4B-126B-DE6A9039A6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1" y="6080293"/>
            <a:ext cx="1733040" cy="6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752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497727" y="304161"/>
            <a:ext cx="112036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Risk Managed</a:t>
            </a:r>
            <a:endParaRPr lang="en-GB" sz="34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87DEA-7104-A86C-5A1E-94150A852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56" y="1127462"/>
            <a:ext cx="10016320" cy="559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933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497727" y="268649"/>
            <a:ext cx="112036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Risk Managed</a:t>
            </a:r>
            <a:endParaRPr lang="en-GB" sz="34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FBD50-5768-23C4-9C0D-CDD6B81F7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23" y="1209902"/>
            <a:ext cx="8261017" cy="5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845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rehouse with boxes on shelves&#10;&#10;Description automatically generated">
            <a:extLst>
              <a:ext uri="{FF2B5EF4-FFF2-40B4-BE49-F238E27FC236}">
                <a16:creationId xmlns:a16="http://schemas.microsoft.com/office/drawing/2014/main" id="{1ABE83C5-DBDC-06AE-CC0F-1A69B6CCBF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6328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495652" y="235565"/>
            <a:ext cx="11203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Cargo Insurance V. Freight Forwarders Liability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2A23C09-AEFF-61D0-5F74-E2474893A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421863"/>
              </p:ext>
            </p:extLst>
          </p:nvPr>
        </p:nvGraphicFramePr>
        <p:xfrm>
          <a:off x="732000" y="1185514"/>
          <a:ext cx="10728000" cy="549031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34341">
                  <a:extLst>
                    <a:ext uri="{9D8B030D-6E8A-4147-A177-3AD203B41FA5}">
                      <a16:colId xmlns:a16="http://schemas.microsoft.com/office/drawing/2014/main" val="486786405"/>
                    </a:ext>
                  </a:extLst>
                </a:gridCol>
                <a:gridCol w="4099502">
                  <a:extLst>
                    <a:ext uri="{9D8B030D-6E8A-4147-A177-3AD203B41FA5}">
                      <a16:colId xmlns:a16="http://schemas.microsoft.com/office/drawing/2014/main" val="2868280860"/>
                    </a:ext>
                  </a:extLst>
                </a:gridCol>
                <a:gridCol w="4794157">
                  <a:extLst>
                    <a:ext uri="{9D8B030D-6E8A-4147-A177-3AD203B41FA5}">
                      <a16:colId xmlns:a16="http://schemas.microsoft.com/office/drawing/2014/main" val="360685135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endParaRPr lang="en-HK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E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cap="all" baseline="0">
                          <a:solidFill>
                            <a:schemeClr val="bg1"/>
                          </a:solidFill>
                        </a:rPr>
                        <a:t>Cargo Insurance </a:t>
                      </a:r>
                      <a:endParaRPr lang="en-HK" sz="1600" cap="all" baseline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E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cap="all" baseline="0">
                          <a:solidFill>
                            <a:schemeClr val="bg1"/>
                          </a:solidFill>
                        </a:rPr>
                        <a:t>Freight Forwarders Liability</a:t>
                      </a:r>
                      <a:endParaRPr lang="en-HK" sz="1600" cap="all" baseline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E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18998"/>
                  </a:ext>
                </a:extLst>
              </a:tr>
              <a:tr h="915034">
                <a:tc>
                  <a:txBody>
                    <a:bodyPr/>
                    <a:lstStyle/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Who it Protects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Cargo Owner (shipper/consignee).</a:t>
                      </a:r>
                      <a:br>
                        <a:rPr lang="en-HK" sz="1400"/>
                      </a:br>
                      <a:endParaRPr lang="en-HK" sz="1400"/>
                    </a:p>
                    <a:p>
                      <a:r>
                        <a:rPr lang="en-HK" sz="1400"/>
                        <a:t>Note, subrogation waiver will prevent subrogation actions against the Freight Forwarder.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Freight Forwarder.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8883401"/>
                  </a:ext>
                </a:extLst>
              </a:tr>
              <a:tr h="1741516">
                <a:tc>
                  <a:txBody>
                    <a:bodyPr/>
                    <a:lstStyle/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Basis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Indemnity for </a:t>
                      </a:r>
                      <a:r>
                        <a:rPr lang="en-HK" sz="1400" b="1" u="sng"/>
                        <a:t>cargo</a:t>
                      </a:r>
                      <a:r>
                        <a:rPr lang="en-HK" sz="1400"/>
                        <a:t> damage or loss.</a:t>
                      </a:r>
                    </a:p>
                    <a:p>
                      <a:endParaRPr lang="en-HK" sz="1200"/>
                    </a:p>
                    <a:p>
                      <a:r>
                        <a:rPr lang="en-HK" sz="1400"/>
                        <a:t>Narrow – although “All Risk” with ICC (A)</a:t>
                      </a:r>
                    </a:p>
                    <a:p>
                      <a:r>
                        <a:rPr lang="en-HK" sz="1400"/>
                        <a:t>- Cargo loss/damaged</a:t>
                      </a:r>
                    </a:p>
                    <a:p>
                      <a:r>
                        <a:rPr lang="en-HK" sz="1400"/>
                        <a:t>- General Average Claims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Liability and defence-based cover.</a:t>
                      </a:r>
                    </a:p>
                    <a:p>
                      <a:endParaRPr lang="en-HK" sz="1200"/>
                    </a:p>
                    <a:p>
                      <a:r>
                        <a:rPr lang="en-HK" sz="1400"/>
                        <a:t> Key Pillar</a:t>
                      </a:r>
                    </a:p>
                    <a:p>
                      <a:r>
                        <a:rPr lang="en-HK" sz="1400"/>
                        <a:t>- E&amp;O (negligence) </a:t>
                      </a:r>
                    </a:p>
                    <a:p>
                      <a:r>
                        <a:rPr lang="en-HK" sz="1400"/>
                        <a:t>- Cargo Liability </a:t>
                      </a:r>
                    </a:p>
                    <a:p>
                      <a:r>
                        <a:rPr lang="en-HK" sz="1400"/>
                        <a:t>- Defence - Ground up defence and advisory, even before the deductible is reached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6073822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Coverage for Delay</a:t>
                      </a:r>
                    </a:p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and Storage Costs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Yes, but only to the extent you are liable for it.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88660862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Why arrange it?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Add-Value Service.</a:t>
                      </a:r>
                    </a:p>
                    <a:p>
                      <a:r>
                        <a:rPr lang="en-HK" sz="1400"/>
                        <a:t>Reduces conflicts and your liability.</a:t>
                      </a:r>
                    </a:p>
                    <a:p>
                      <a:r>
                        <a:rPr lang="en-HK" sz="1400"/>
                        <a:t>Customer service opportunity.</a:t>
                      </a:r>
                    </a:p>
                    <a:p>
                      <a:r>
                        <a:rPr lang="en-HK" sz="1400" b="1"/>
                        <a:t>Keep customers happy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Protects your balance sheet by </a:t>
                      </a:r>
                      <a:r>
                        <a:rPr lang="en-US" sz="1400" b="1" u="none"/>
                        <a:t>protecting and defending your company</a:t>
                      </a:r>
                    </a:p>
                    <a:p>
                      <a:endParaRPr lang="en-HK" sz="1400" b="1" u="sng"/>
                    </a:p>
                    <a:p>
                      <a:r>
                        <a:rPr lang="en-HK" sz="1400" b="0" u="none"/>
                        <a:t>STCs, BL Terms are not guarantees, they still need to be defended and can be overruled.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1817651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What </a:t>
                      </a:r>
                    </a:p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World Insurance</a:t>
                      </a:r>
                    </a:p>
                    <a:p>
                      <a:r>
                        <a:rPr lang="en-HK" sz="1400" b="1">
                          <a:solidFill>
                            <a:srgbClr val="123E6C"/>
                          </a:solidFill>
                        </a:rPr>
                        <a:t>Do?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Advocate for your customer. </a:t>
                      </a:r>
                    </a:p>
                    <a:p>
                      <a:r>
                        <a:rPr lang="en-HK" sz="1400"/>
                        <a:t>Happy to take over the claims process.</a:t>
                      </a:r>
                    </a:p>
                    <a:p>
                      <a:r>
                        <a:rPr lang="en-HK" sz="1400"/>
                        <a:t>Goal is to make you look good!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HK" sz="1400"/>
                        <a:t>We work closely with your insurers to advocate for you.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12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77502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2121" y="2898188"/>
            <a:ext cx="4941771" cy="1122202"/>
          </a:xfrm>
        </p:spPr>
        <p:txBody>
          <a:bodyPr rtlCol="0">
            <a:normAutofit fontScale="90000"/>
          </a:bodyPr>
          <a:lstStyle>
            <a:defPPr>
              <a:defRPr lang="es-ES"/>
            </a:defPPr>
          </a:lstStyle>
          <a:p>
            <a:pPr rtl="0"/>
            <a:r>
              <a:rPr lang="es-ES"/>
              <a:t>FMC Bonds &amp; </a:t>
            </a:r>
            <a:r>
              <a:rPr lang="es-ES" err="1"/>
              <a:t>Registration</a:t>
            </a:r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5115" y="5977507"/>
            <a:ext cx="4941770" cy="396660"/>
          </a:xfrm>
        </p:spPr>
        <p:txBody>
          <a:bodyPr rtlCol="0">
            <a:normAutofit fontScale="77500" lnSpcReduction="20000"/>
          </a:bodyPr>
          <a:lstStyle>
            <a:defPPr>
              <a:defRPr lang="es-ES"/>
            </a:defPPr>
          </a:lstStyle>
          <a:p>
            <a:pPr rtl="0"/>
            <a:r>
              <a:rPr lang="es-ES"/>
              <a:t>19th SINO </a:t>
            </a:r>
            <a:r>
              <a:rPr lang="es-ES" err="1"/>
              <a:t>Conference</a:t>
            </a:r>
            <a:r>
              <a:rPr lang="es-ES"/>
              <a:t>, 11-14 </a:t>
            </a:r>
            <a:r>
              <a:rPr lang="es-ES" err="1"/>
              <a:t>September</a:t>
            </a:r>
            <a:r>
              <a:rPr lang="es-ES"/>
              <a:t>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F4CDF-FFE9-341A-C91B-1B5CF6F186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71" y="43408"/>
            <a:ext cx="2289760" cy="22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0673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n-US" sz="3200" b="1" i="0">
                <a:effectLst/>
              </a:rPr>
              <a:t>Why Consider FMC Registration?</a:t>
            </a:r>
            <a:endParaRPr lang="es-ES" sz="320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991F00-87A7-45A6-8029-B097FA72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A49DFD55-3C28-40EF-9E31-A92D2E4017FF}" type="slidenum">
              <a:rPr lang="es-ES" smtClean="0"/>
              <a:pPr rtl="0">
                <a:spcAft>
                  <a:spcPts val="600"/>
                </a:spcAft>
              </a:pPr>
              <a:t>16</a:t>
            </a:fld>
            <a:endParaRPr lang="es-ES"/>
          </a:p>
        </p:txBody>
      </p:sp>
      <p:graphicFrame>
        <p:nvGraphicFramePr>
          <p:cNvPr id="10" name="Marcador de contenido 2">
            <a:extLst>
              <a:ext uri="{FF2B5EF4-FFF2-40B4-BE49-F238E27FC236}">
                <a16:creationId xmlns:a16="http://schemas.microsoft.com/office/drawing/2014/main" id="{EE216B4E-5513-EE17-859F-EA948EBABCAD}"/>
              </a:ext>
            </a:extLst>
          </p:cNvPr>
          <p:cNvGraphicFramePr>
            <a:graphicFrameLocks noGrp="1"/>
          </p:cNvGraphicFramePr>
          <p:nvPr>
            <p:ph type="tbl" sz="quarter" idx="14"/>
          </p:nvPr>
        </p:nvGraphicFramePr>
        <p:xfrm>
          <a:off x="122548" y="1690688"/>
          <a:ext cx="12000322" cy="4540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217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sz="3200" b="1"/>
              <a:t>FMC NVOCC Bonds ($150K USD)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A49DFD55-3C28-40EF-9E31-A92D2E4017FF}" type="slidenum">
              <a:rPr lang="es-ES" smtClean="0"/>
              <a:pPr rtl="0">
                <a:spcAft>
                  <a:spcPts val="600"/>
                </a:spcAft>
              </a:pPr>
              <a:t>17</a:t>
            </a:fld>
            <a:endParaRPr lang="es-ES"/>
          </a:p>
        </p:txBody>
      </p:sp>
      <p:graphicFrame>
        <p:nvGraphicFramePr>
          <p:cNvPr id="18" name="Marcador de texto 2">
            <a:extLst>
              <a:ext uri="{FF2B5EF4-FFF2-40B4-BE49-F238E27FC236}">
                <a16:creationId xmlns:a16="http://schemas.microsoft.com/office/drawing/2014/main" id="{1D7D5CA0-85E4-904F-5281-88DCC1E2B620}"/>
              </a:ext>
            </a:extLst>
          </p:cNvPr>
          <p:cNvGraphicFramePr/>
          <p:nvPr/>
        </p:nvGraphicFramePr>
        <p:xfrm>
          <a:off x="838200" y="2111375"/>
          <a:ext cx="10515600" cy="374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62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n-US" sz="3200" b="1" i="0">
                <a:effectLst/>
              </a:rPr>
              <a:t>FMC Registration Process</a:t>
            </a:r>
            <a:endParaRPr lang="es-ES" sz="320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991F00-87A7-45A6-8029-B097FA72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A49DFD55-3C28-40EF-9E31-A92D2E4017FF}" type="slidenum">
              <a:rPr lang="es-ES" smtClean="0"/>
              <a:pPr rtl="0">
                <a:spcAft>
                  <a:spcPts val="600"/>
                </a:spcAft>
              </a:pPr>
              <a:t>18</a:t>
            </a:fld>
            <a:endParaRPr lang="es-ES"/>
          </a:p>
        </p:txBody>
      </p:sp>
      <p:pic>
        <p:nvPicPr>
          <p:cNvPr id="4" name="Picture 3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DA285DF6-4DF3-B047-B389-D286FFEA6F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640"/>
            <a:ext cx="12192000" cy="46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67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32" y="-284084"/>
            <a:ext cx="4401342" cy="1802774"/>
          </a:xfrm>
        </p:spPr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 sz="3200" b="1" err="1"/>
              <a:t>Applying</a:t>
            </a:r>
            <a:r>
              <a:rPr lang="es-ES" sz="3200" b="1"/>
              <a:t> </a:t>
            </a:r>
            <a:r>
              <a:rPr lang="es-ES" sz="3200" b="1" err="1"/>
              <a:t>for</a:t>
            </a:r>
            <a:r>
              <a:rPr lang="es-ES" sz="3200" b="1"/>
              <a:t> FMC </a:t>
            </a:r>
            <a:r>
              <a:rPr lang="es-ES" sz="3200" b="1" err="1"/>
              <a:t>Registration</a:t>
            </a:r>
            <a:endParaRPr lang="es-ES" sz="3200" b="1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36" y="2950234"/>
            <a:ext cx="4401342" cy="3148726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Fill out FMC form with financial statements.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74151"/>
              </a:solidFill>
              <a:latin typeface="Söhne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Check below to apply</a:t>
            </a:r>
          </a:p>
          <a:p>
            <a:pPr algn="l"/>
            <a:r>
              <a:rPr lang="en-HK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https://tariff.aptariffs.com/registrations/new?a=wca</a:t>
            </a:r>
            <a:r>
              <a:rPr lang="en-HK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A49DFD55-3C28-40EF-9E31-A92D2E4017FF}" type="slidenum">
              <a:rPr lang="es-ES" smtClean="0"/>
              <a:pPr rtl="0"/>
              <a:t>19</a:t>
            </a:fld>
            <a:endParaRPr lang="es-ES"/>
          </a:p>
        </p:txBody>
      </p:sp>
      <p:pic>
        <p:nvPicPr>
          <p:cNvPr id="11" name="Picture 10" descr="A screenshot of a application&#10;&#10;Description automatically generated">
            <a:extLst>
              <a:ext uri="{FF2B5EF4-FFF2-40B4-BE49-F238E27FC236}">
                <a16:creationId xmlns:a16="http://schemas.microsoft.com/office/drawing/2014/main" id="{E1CC2567-D97B-A197-BFCD-7284CEF05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0"/>
            <a:ext cx="7334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1743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AB1B4DD-C6FD-3573-2C35-F7C62F568FDB}"/>
              </a:ext>
            </a:extLst>
          </p:cNvPr>
          <p:cNvSpPr/>
          <p:nvPr/>
        </p:nvSpPr>
        <p:spPr>
          <a:xfrm>
            <a:off x="0" y="447"/>
            <a:ext cx="2005520" cy="6857106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C2AEAE-7651-B199-9CB1-30FF175EB211}"/>
              </a:ext>
            </a:extLst>
          </p:cNvPr>
          <p:cNvSpPr txBox="1"/>
          <p:nvPr/>
        </p:nvSpPr>
        <p:spPr>
          <a:xfrm rot="16200000">
            <a:off x="-2207458" y="2828916"/>
            <a:ext cx="6420434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9">
                <a:solidFill>
                  <a:schemeClr val="bg1"/>
                </a:solidFill>
              </a:rPr>
              <a:t>Our Team</a:t>
            </a:r>
          </a:p>
        </p:txBody>
      </p:sp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1085BE11-9938-C168-C25F-9491F96264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35" y="6111583"/>
            <a:ext cx="1733040" cy="6498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D8224-89C6-D203-3D67-C8C3FB58DBA1}"/>
              </a:ext>
            </a:extLst>
          </p:cNvPr>
          <p:cNvGrpSpPr/>
          <p:nvPr/>
        </p:nvGrpSpPr>
        <p:grpSpPr>
          <a:xfrm>
            <a:off x="2692929" y="988159"/>
            <a:ext cx="1784322" cy="2290483"/>
            <a:chOff x="496149" y="4364872"/>
            <a:chExt cx="1622322" cy="2082528"/>
          </a:xfrm>
        </p:grpSpPr>
        <p:pic>
          <p:nvPicPr>
            <p:cNvPr id="14" name="Picture Placeholder 15">
              <a:extLst>
                <a:ext uri="{FF2B5EF4-FFF2-40B4-BE49-F238E27FC236}">
                  <a16:creationId xmlns:a16="http://schemas.microsoft.com/office/drawing/2014/main" id="{520A69D3-2B7E-9751-E836-21C041110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149" y="4364872"/>
              <a:ext cx="1622322" cy="1622322"/>
            </a:xfrm>
            <a:custGeom>
              <a:avLst/>
              <a:gdLst>
                <a:gd name="connsiteX0" fmla="*/ 194363 w 2721022"/>
                <a:gd name="connsiteY0" fmla="*/ 0 h 2721022"/>
                <a:gd name="connsiteX1" fmla="*/ 2526660 w 2721022"/>
                <a:gd name="connsiteY1" fmla="*/ 0 h 2721022"/>
                <a:gd name="connsiteX2" fmla="*/ 2721022 w 2721022"/>
                <a:gd name="connsiteY2" fmla="*/ 194363 h 2721022"/>
                <a:gd name="connsiteX3" fmla="*/ 2721022 w 2721022"/>
                <a:gd name="connsiteY3" fmla="*/ 2526660 h 2721022"/>
                <a:gd name="connsiteX4" fmla="*/ 2526660 w 2721022"/>
                <a:gd name="connsiteY4" fmla="*/ 2721022 h 2721022"/>
                <a:gd name="connsiteX5" fmla="*/ 194363 w 2721022"/>
                <a:gd name="connsiteY5" fmla="*/ 2721022 h 2721022"/>
                <a:gd name="connsiteX6" fmla="*/ 0 w 2721022"/>
                <a:gd name="connsiteY6" fmla="*/ 2526660 h 2721022"/>
                <a:gd name="connsiteX7" fmla="*/ 0 w 2721022"/>
                <a:gd name="connsiteY7" fmla="*/ 194363 h 2721022"/>
                <a:gd name="connsiteX8" fmla="*/ 194363 w 2721022"/>
                <a:gd name="connsiteY8" fmla="*/ 0 h 27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1022" h="2721022">
                  <a:moveTo>
                    <a:pt x="194363" y="0"/>
                  </a:moveTo>
                  <a:lnTo>
                    <a:pt x="2526660" y="0"/>
                  </a:lnTo>
                  <a:cubicBezTo>
                    <a:pt x="2634003" y="0"/>
                    <a:pt x="2721022" y="87019"/>
                    <a:pt x="2721022" y="194363"/>
                  </a:cubicBezTo>
                  <a:lnTo>
                    <a:pt x="2721022" y="2526660"/>
                  </a:lnTo>
                  <a:cubicBezTo>
                    <a:pt x="2721022" y="2634003"/>
                    <a:pt x="2634003" y="2721022"/>
                    <a:pt x="2526660" y="2721022"/>
                  </a:cubicBezTo>
                  <a:lnTo>
                    <a:pt x="194363" y="2721022"/>
                  </a:lnTo>
                  <a:cubicBezTo>
                    <a:pt x="87019" y="2721022"/>
                    <a:pt x="0" y="2634003"/>
                    <a:pt x="0" y="2526660"/>
                  </a:cubicBezTo>
                  <a:lnTo>
                    <a:pt x="0" y="194363"/>
                  </a:lnTo>
                  <a:cubicBezTo>
                    <a:pt x="0" y="87019"/>
                    <a:pt x="87019" y="0"/>
                    <a:pt x="194363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51D2E4-76B0-A195-29CA-3BDDB33E8221}"/>
                </a:ext>
              </a:extLst>
            </p:cNvPr>
            <p:cNvSpPr txBox="1"/>
            <p:nvPr/>
          </p:nvSpPr>
          <p:spPr>
            <a:xfrm>
              <a:off x="559993" y="5999725"/>
              <a:ext cx="1558478" cy="4476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Monica Lee</a:t>
              </a:r>
              <a:endPara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Chief Executive Officer</a:t>
              </a:r>
            </a:p>
            <a:p>
              <a:pPr algn="r"/>
              <a:r>
                <a:rPr lang="en-US" sz="105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United States</a:t>
              </a:r>
              <a:endParaRPr lang="en-ID" sz="105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27614E-4E11-4F35-71B5-FCA6883B4952}"/>
              </a:ext>
            </a:extLst>
          </p:cNvPr>
          <p:cNvGrpSpPr/>
          <p:nvPr/>
        </p:nvGrpSpPr>
        <p:grpSpPr>
          <a:xfrm>
            <a:off x="6976587" y="496794"/>
            <a:ext cx="2168378" cy="1872949"/>
            <a:chOff x="5127241" y="1118778"/>
            <a:chExt cx="1971509" cy="1702903"/>
          </a:xfrm>
        </p:grpSpPr>
        <p:pic>
          <p:nvPicPr>
            <p:cNvPr id="19" name="Picture Placeholder 27">
              <a:extLst>
                <a:ext uri="{FF2B5EF4-FFF2-40B4-BE49-F238E27FC236}">
                  <a16:creationId xmlns:a16="http://schemas.microsoft.com/office/drawing/2014/main" id="{7D0CBD4D-7DA3-EDF0-D5DC-E5F9A6DE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9570" y="1118778"/>
              <a:ext cx="1259180" cy="1260000"/>
            </a:xfrm>
            <a:custGeom>
              <a:avLst/>
              <a:gdLst>
                <a:gd name="connsiteX0" fmla="*/ 173916 w 2434778"/>
                <a:gd name="connsiteY0" fmla="*/ 0 h 2434778"/>
                <a:gd name="connsiteX1" fmla="*/ 2260862 w 2434778"/>
                <a:gd name="connsiteY1" fmla="*/ 0 h 2434778"/>
                <a:gd name="connsiteX2" fmla="*/ 2434778 w 2434778"/>
                <a:gd name="connsiteY2" fmla="*/ 173916 h 2434778"/>
                <a:gd name="connsiteX3" fmla="*/ 2434778 w 2434778"/>
                <a:gd name="connsiteY3" fmla="*/ 2260862 h 2434778"/>
                <a:gd name="connsiteX4" fmla="*/ 2260862 w 2434778"/>
                <a:gd name="connsiteY4" fmla="*/ 2434778 h 2434778"/>
                <a:gd name="connsiteX5" fmla="*/ 173916 w 2434778"/>
                <a:gd name="connsiteY5" fmla="*/ 2434778 h 2434778"/>
                <a:gd name="connsiteX6" fmla="*/ 0 w 2434778"/>
                <a:gd name="connsiteY6" fmla="*/ 2260862 h 2434778"/>
                <a:gd name="connsiteX7" fmla="*/ 0 w 2434778"/>
                <a:gd name="connsiteY7" fmla="*/ 173916 h 2434778"/>
                <a:gd name="connsiteX8" fmla="*/ 173916 w 2434778"/>
                <a:gd name="connsiteY8" fmla="*/ 0 h 243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778" h="2434778">
                  <a:moveTo>
                    <a:pt x="173916" y="0"/>
                  </a:moveTo>
                  <a:lnTo>
                    <a:pt x="2260862" y="0"/>
                  </a:lnTo>
                  <a:cubicBezTo>
                    <a:pt x="2356913" y="0"/>
                    <a:pt x="2434778" y="77865"/>
                    <a:pt x="2434778" y="173916"/>
                  </a:cubicBezTo>
                  <a:lnTo>
                    <a:pt x="2434778" y="2260862"/>
                  </a:lnTo>
                  <a:cubicBezTo>
                    <a:pt x="2434778" y="2356913"/>
                    <a:pt x="2356913" y="2434778"/>
                    <a:pt x="2260862" y="2434778"/>
                  </a:cubicBezTo>
                  <a:lnTo>
                    <a:pt x="173916" y="2434778"/>
                  </a:lnTo>
                  <a:cubicBezTo>
                    <a:pt x="77865" y="2434778"/>
                    <a:pt x="0" y="2356913"/>
                    <a:pt x="0" y="2260862"/>
                  </a:cubicBezTo>
                  <a:lnTo>
                    <a:pt x="0" y="173916"/>
                  </a:lnTo>
                  <a:cubicBezTo>
                    <a:pt x="0" y="77865"/>
                    <a:pt x="77865" y="0"/>
                    <a:pt x="173916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A154AD-219E-D106-A961-3BED481D9F75}"/>
                </a:ext>
              </a:extLst>
            </p:cNvPr>
            <p:cNvSpPr txBox="1"/>
            <p:nvPr/>
          </p:nvSpPr>
          <p:spPr>
            <a:xfrm>
              <a:off x="5127241" y="2394991"/>
              <a:ext cx="1971509" cy="426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Angus Galbraith</a:t>
              </a:r>
              <a:endPara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Senior Underwriter</a:t>
              </a:r>
              <a:endParaRPr lang="en-US" sz="1000">
                <a:solidFill>
                  <a:srgbClr val="00BCD4"/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United Kingdom &amp; United States</a:t>
              </a:r>
              <a:endParaRPr lang="en-ID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7A4E35-7124-FC01-E926-D23CAFB40361}"/>
              </a:ext>
            </a:extLst>
          </p:cNvPr>
          <p:cNvGrpSpPr/>
          <p:nvPr/>
        </p:nvGrpSpPr>
        <p:grpSpPr>
          <a:xfrm>
            <a:off x="5112354" y="492535"/>
            <a:ext cx="1802380" cy="1872949"/>
            <a:chOff x="3007899" y="1118778"/>
            <a:chExt cx="1638741" cy="1702903"/>
          </a:xfrm>
        </p:grpSpPr>
        <p:pic>
          <p:nvPicPr>
            <p:cNvPr id="22" name="Picture Placeholder 27">
              <a:extLst>
                <a:ext uri="{FF2B5EF4-FFF2-40B4-BE49-F238E27FC236}">
                  <a16:creationId xmlns:a16="http://schemas.microsoft.com/office/drawing/2014/main" id="{7775CCCF-E4CA-375B-F907-D9E057E4F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7460" y="1118778"/>
              <a:ext cx="1259180" cy="1260000"/>
            </a:xfrm>
            <a:custGeom>
              <a:avLst/>
              <a:gdLst>
                <a:gd name="connsiteX0" fmla="*/ 173916 w 2434778"/>
                <a:gd name="connsiteY0" fmla="*/ 0 h 2434778"/>
                <a:gd name="connsiteX1" fmla="*/ 2260862 w 2434778"/>
                <a:gd name="connsiteY1" fmla="*/ 0 h 2434778"/>
                <a:gd name="connsiteX2" fmla="*/ 2434778 w 2434778"/>
                <a:gd name="connsiteY2" fmla="*/ 173916 h 2434778"/>
                <a:gd name="connsiteX3" fmla="*/ 2434778 w 2434778"/>
                <a:gd name="connsiteY3" fmla="*/ 2260862 h 2434778"/>
                <a:gd name="connsiteX4" fmla="*/ 2260862 w 2434778"/>
                <a:gd name="connsiteY4" fmla="*/ 2434778 h 2434778"/>
                <a:gd name="connsiteX5" fmla="*/ 173916 w 2434778"/>
                <a:gd name="connsiteY5" fmla="*/ 2434778 h 2434778"/>
                <a:gd name="connsiteX6" fmla="*/ 0 w 2434778"/>
                <a:gd name="connsiteY6" fmla="*/ 2260862 h 2434778"/>
                <a:gd name="connsiteX7" fmla="*/ 0 w 2434778"/>
                <a:gd name="connsiteY7" fmla="*/ 173916 h 2434778"/>
                <a:gd name="connsiteX8" fmla="*/ 173916 w 2434778"/>
                <a:gd name="connsiteY8" fmla="*/ 0 h 243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778" h="2434778">
                  <a:moveTo>
                    <a:pt x="173916" y="0"/>
                  </a:moveTo>
                  <a:lnTo>
                    <a:pt x="2260862" y="0"/>
                  </a:lnTo>
                  <a:cubicBezTo>
                    <a:pt x="2356913" y="0"/>
                    <a:pt x="2434778" y="77865"/>
                    <a:pt x="2434778" y="173916"/>
                  </a:cubicBezTo>
                  <a:lnTo>
                    <a:pt x="2434778" y="2260862"/>
                  </a:lnTo>
                  <a:cubicBezTo>
                    <a:pt x="2434778" y="2356913"/>
                    <a:pt x="2356913" y="2434778"/>
                    <a:pt x="2260862" y="2434778"/>
                  </a:cubicBezTo>
                  <a:lnTo>
                    <a:pt x="173916" y="2434778"/>
                  </a:lnTo>
                  <a:cubicBezTo>
                    <a:pt x="77865" y="2434778"/>
                    <a:pt x="0" y="2356913"/>
                    <a:pt x="0" y="2260862"/>
                  </a:cubicBezTo>
                  <a:lnTo>
                    <a:pt x="0" y="173916"/>
                  </a:lnTo>
                  <a:cubicBezTo>
                    <a:pt x="0" y="77865"/>
                    <a:pt x="77865" y="0"/>
                    <a:pt x="173916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6FF62F-4991-DD82-3E84-D1FB90CA166F}"/>
                </a:ext>
              </a:extLst>
            </p:cNvPr>
            <p:cNvSpPr txBox="1"/>
            <p:nvPr/>
          </p:nvSpPr>
          <p:spPr>
            <a:xfrm>
              <a:off x="3007899" y="2394991"/>
              <a:ext cx="1600200" cy="426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Richard Kamppari Baker</a:t>
              </a: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Claims Director</a:t>
              </a:r>
              <a:endParaRPr lang="en-US" sz="1000">
                <a:solidFill>
                  <a:srgbClr val="00BCD4"/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Switzerland</a:t>
              </a:r>
              <a:endParaRPr lang="en-ID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F6B0CD-A95F-B86D-3F29-2B08CD156A98}"/>
              </a:ext>
            </a:extLst>
          </p:cNvPr>
          <p:cNvGrpSpPr/>
          <p:nvPr/>
        </p:nvGrpSpPr>
        <p:grpSpPr>
          <a:xfrm>
            <a:off x="4839263" y="2524434"/>
            <a:ext cx="2101618" cy="1872949"/>
            <a:chOff x="7640048" y="1118778"/>
            <a:chExt cx="1910811" cy="1702903"/>
          </a:xfrm>
        </p:grpSpPr>
        <p:pic>
          <p:nvPicPr>
            <p:cNvPr id="27" name="Picture Placeholder 27">
              <a:extLst>
                <a:ext uri="{FF2B5EF4-FFF2-40B4-BE49-F238E27FC236}">
                  <a16:creationId xmlns:a16="http://schemas.microsoft.com/office/drawing/2014/main" id="{5322DCAF-5958-2F97-6629-4B7643992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1679" y="1118778"/>
              <a:ext cx="1259180" cy="1260000"/>
            </a:xfrm>
            <a:custGeom>
              <a:avLst/>
              <a:gdLst>
                <a:gd name="connsiteX0" fmla="*/ 173916 w 2434778"/>
                <a:gd name="connsiteY0" fmla="*/ 0 h 2434778"/>
                <a:gd name="connsiteX1" fmla="*/ 2260862 w 2434778"/>
                <a:gd name="connsiteY1" fmla="*/ 0 h 2434778"/>
                <a:gd name="connsiteX2" fmla="*/ 2434778 w 2434778"/>
                <a:gd name="connsiteY2" fmla="*/ 173916 h 2434778"/>
                <a:gd name="connsiteX3" fmla="*/ 2434778 w 2434778"/>
                <a:gd name="connsiteY3" fmla="*/ 2260862 h 2434778"/>
                <a:gd name="connsiteX4" fmla="*/ 2260862 w 2434778"/>
                <a:gd name="connsiteY4" fmla="*/ 2434778 h 2434778"/>
                <a:gd name="connsiteX5" fmla="*/ 173916 w 2434778"/>
                <a:gd name="connsiteY5" fmla="*/ 2434778 h 2434778"/>
                <a:gd name="connsiteX6" fmla="*/ 0 w 2434778"/>
                <a:gd name="connsiteY6" fmla="*/ 2260862 h 2434778"/>
                <a:gd name="connsiteX7" fmla="*/ 0 w 2434778"/>
                <a:gd name="connsiteY7" fmla="*/ 173916 h 2434778"/>
                <a:gd name="connsiteX8" fmla="*/ 173916 w 2434778"/>
                <a:gd name="connsiteY8" fmla="*/ 0 h 243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778" h="2434778">
                  <a:moveTo>
                    <a:pt x="173916" y="0"/>
                  </a:moveTo>
                  <a:lnTo>
                    <a:pt x="2260862" y="0"/>
                  </a:lnTo>
                  <a:cubicBezTo>
                    <a:pt x="2356913" y="0"/>
                    <a:pt x="2434778" y="77865"/>
                    <a:pt x="2434778" y="173916"/>
                  </a:cubicBezTo>
                  <a:lnTo>
                    <a:pt x="2434778" y="2260862"/>
                  </a:lnTo>
                  <a:cubicBezTo>
                    <a:pt x="2434778" y="2356913"/>
                    <a:pt x="2356913" y="2434778"/>
                    <a:pt x="2260862" y="2434778"/>
                  </a:cubicBezTo>
                  <a:lnTo>
                    <a:pt x="173916" y="2434778"/>
                  </a:lnTo>
                  <a:cubicBezTo>
                    <a:pt x="77865" y="2434778"/>
                    <a:pt x="0" y="2356913"/>
                    <a:pt x="0" y="2260862"/>
                  </a:cubicBezTo>
                  <a:lnTo>
                    <a:pt x="0" y="173916"/>
                  </a:lnTo>
                  <a:cubicBezTo>
                    <a:pt x="0" y="77865"/>
                    <a:pt x="77865" y="0"/>
                    <a:pt x="173916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377076-D62B-4E98-CB84-DF252906F589}"/>
                </a:ext>
              </a:extLst>
            </p:cNvPr>
            <p:cNvSpPr txBox="1"/>
            <p:nvPr/>
          </p:nvSpPr>
          <p:spPr>
            <a:xfrm>
              <a:off x="7640048" y="2394991"/>
              <a:ext cx="1887037" cy="426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Sandra Velasquez</a:t>
              </a:r>
              <a:endPara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Senior Broker &amp; Broker Support Manager - </a:t>
              </a:r>
              <a:r>
                <a:rPr lang="en-US" sz="1000">
                  <a:solidFill>
                    <a:srgbClr val="00BCD4"/>
                  </a:solidFill>
                  <a:latin typeface="DM Sans" pitchFamily="2" charset="0"/>
                  <a:cs typeface="Poppins SemiBold" panose="00000700000000000000" pitchFamily="2" charset="0"/>
                </a:rPr>
                <a:t>United States</a:t>
              </a:r>
              <a:endParaRPr lang="en-ID" sz="1000">
                <a:solidFill>
                  <a:srgbClr val="00BCD4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7F7BA1-5B0D-C8A9-5FB2-CE3C3F27454E}"/>
              </a:ext>
            </a:extLst>
          </p:cNvPr>
          <p:cNvGrpSpPr/>
          <p:nvPr/>
        </p:nvGrpSpPr>
        <p:grpSpPr>
          <a:xfrm>
            <a:off x="7139448" y="2531446"/>
            <a:ext cx="2073773" cy="1866953"/>
            <a:chOff x="5329821" y="3165054"/>
            <a:chExt cx="1885494" cy="1697451"/>
          </a:xfrm>
        </p:grpSpPr>
        <p:pic>
          <p:nvPicPr>
            <p:cNvPr id="30" name="Picture Placeholder 7">
              <a:extLst>
                <a:ext uri="{FF2B5EF4-FFF2-40B4-BE49-F238E27FC236}">
                  <a16:creationId xmlns:a16="http://schemas.microsoft.com/office/drawing/2014/main" id="{023D7B68-5D7E-1F2A-FCED-3AA4ADC80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55315" y="3165054"/>
              <a:ext cx="1260000" cy="1260000"/>
            </a:xfrm>
            <a:custGeom>
              <a:avLst/>
              <a:gdLst>
                <a:gd name="connsiteX0" fmla="*/ 173916 w 2434778"/>
                <a:gd name="connsiteY0" fmla="*/ 0 h 2434778"/>
                <a:gd name="connsiteX1" fmla="*/ 2260862 w 2434778"/>
                <a:gd name="connsiteY1" fmla="*/ 0 h 2434778"/>
                <a:gd name="connsiteX2" fmla="*/ 2434778 w 2434778"/>
                <a:gd name="connsiteY2" fmla="*/ 173916 h 2434778"/>
                <a:gd name="connsiteX3" fmla="*/ 2434778 w 2434778"/>
                <a:gd name="connsiteY3" fmla="*/ 2260862 h 2434778"/>
                <a:gd name="connsiteX4" fmla="*/ 2260862 w 2434778"/>
                <a:gd name="connsiteY4" fmla="*/ 2434778 h 2434778"/>
                <a:gd name="connsiteX5" fmla="*/ 173916 w 2434778"/>
                <a:gd name="connsiteY5" fmla="*/ 2434778 h 2434778"/>
                <a:gd name="connsiteX6" fmla="*/ 0 w 2434778"/>
                <a:gd name="connsiteY6" fmla="*/ 2260862 h 2434778"/>
                <a:gd name="connsiteX7" fmla="*/ 0 w 2434778"/>
                <a:gd name="connsiteY7" fmla="*/ 173916 h 2434778"/>
                <a:gd name="connsiteX8" fmla="*/ 173916 w 2434778"/>
                <a:gd name="connsiteY8" fmla="*/ 0 h 243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778" h="2434778">
                  <a:moveTo>
                    <a:pt x="173916" y="0"/>
                  </a:moveTo>
                  <a:lnTo>
                    <a:pt x="2260862" y="0"/>
                  </a:lnTo>
                  <a:cubicBezTo>
                    <a:pt x="2356913" y="0"/>
                    <a:pt x="2434778" y="77865"/>
                    <a:pt x="2434778" y="173916"/>
                  </a:cubicBezTo>
                  <a:lnTo>
                    <a:pt x="2434778" y="2260862"/>
                  </a:lnTo>
                  <a:cubicBezTo>
                    <a:pt x="2434778" y="2356913"/>
                    <a:pt x="2356913" y="2434778"/>
                    <a:pt x="2260862" y="2434778"/>
                  </a:cubicBezTo>
                  <a:lnTo>
                    <a:pt x="173916" y="2434778"/>
                  </a:lnTo>
                  <a:cubicBezTo>
                    <a:pt x="77865" y="2434778"/>
                    <a:pt x="0" y="2356913"/>
                    <a:pt x="0" y="2260862"/>
                  </a:cubicBezTo>
                  <a:lnTo>
                    <a:pt x="0" y="173916"/>
                  </a:lnTo>
                  <a:cubicBezTo>
                    <a:pt x="0" y="77865"/>
                    <a:pt x="77865" y="0"/>
                    <a:pt x="173916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EB0014-DE7D-9A8A-9115-38AF6BB62161}"/>
                </a:ext>
              </a:extLst>
            </p:cNvPr>
            <p:cNvSpPr txBox="1"/>
            <p:nvPr/>
          </p:nvSpPr>
          <p:spPr>
            <a:xfrm>
              <a:off x="5329821" y="4435815"/>
              <a:ext cx="1885494" cy="426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1050" b="1">
                  <a:solidFill>
                    <a:srgbClr val="626262"/>
                  </a:solidFill>
                  <a:latin typeface="DM Sans" pitchFamily="2" charset="0"/>
                </a:rPr>
                <a:t>Fei Yu (Fisher) Wang</a:t>
              </a:r>
              <a:endPara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Business Development Director</a:t>
              </a:r>
              <a:endParaRPr lang="en-US" sz="1000">
                <a:solidFill>
                  <a:srgbClr val="00BCD4"/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China</a:t>
              </a:r>
              <a:endParaRPr lang="en-ID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2A8585-7C46-7611-362B-98439DE544D1}"/>
              </a:ext>
            </a:extLst>
          </p:cNvPr>
          <p:cNvGrpSpPr/>
          <p:nvPr/>
        </p:nvGrpSpPr>
        <p:grpSpPr>
          <a:xfrm>
            <a:off x="4817066" y="4620093"/>
            <a:ext cx="2199098" cy="2024278"/>
            <a:chOff x="2575009" y="5114737"/>
            <a:chExt cx="1999440" cy="1840493"/>
          </a:xfrm>
        </p:grpSpPr>
        <p:pic>
          <p:nvPicPr>
            <p:cNvPr id="33" name="Picture Placeholder 27">
              <a:extLst>
                <a:ext uri="{FF2B5EF4-FFF2-40B4-BE49-F238E27FC236}">
                  <a16:creationId xmlns:a16="http://schemas.microsoft.com/office/drawing/2014/main" id="{E9D92389-3A1D-0C54-5AAA-B0378EBF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15269" y="5114737"/>
              <a:ext cx="1259179" cy="1260000"/>
            </a:xfrm>
            <a:custGeom>
              <a:avLst/>
              <a:gdLst>
                <a:gd name="connsiteX0" fmla="*/ 173916 w 2434778"/>
                <a:gd name="connsiteY0" fmla="*/ 0 h 2434778"/>
                <a:gd name="connsiteX1" fmla="*/ 2260862 w 2434778"/>
                <a:gd name="connsiteY1" fmla="*/ 0 h 2434778"/>
                <a:gd name="connsiteX2" fmla="*/ 2434778 w 2434778"/>
                <a:gd name="connsiteY2" fmla="*/ 173916 h 2434778"/>
                <a:gd name="connsiteX3" fmla="*/ 2434778 w 2434778"/>
                <a:gd name="connsiteY3" fmla="*/ 2260862 h 2434778"/>
                <a:gd name="connsiteX4" fmla="*/ 2260862 w 2434778"/>
                <a:gd name="connsiteY4" fmla="*/ 2434778 h 2434778"/>
                <a:gd name="connsiteX5" fmla="*/ 173916 w 2434778"/>
                <a:gd name="connsiteY5" fmla="*/ 2434778 h 2434778"/>
                <a:gd name="connsiteX6" fmla="*/ 0 w 2434778"/>
                <a:gd name="connsiteY6" fmla="*/ 2260862 h 2434778"/>
                <a:gd name="connsiteX7" fmla="*/ 0 w 2434778"/>
                <a:gd name="connsiteY7" fmla="*/ 173916 h 2434778"/>
                <a:gd name="connsiteX8" fmla="*/ 173916 w 2434778"/>
                <a:gd name="connsiteY8" fmla="*/ 0 h 243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778" h="2434778">
                  <a:moveTo>
                    <a:pt x="173916" y="0"/>
                  </a:moveTo>
                  <a:lnTo>
                    <a:pt x="2260862" y="0"/>
                  </a:lnTo>
                  <a:cubicBezTo>
                    <a:pt x="2356913" y="0"/>
                    <a:pt x="2434778" y="77865"/>
                    <a:pt x="2434778" y="173916"/>
                  </a:cubicBezTo>
                  <a:lnTo>
                    <a:pt x="2434778" y="2260862"/>
                  </a:lnTo>
                  <a:cubicBezTo>
                    <a:pt x="2434778" y="2356913"/>
                    <a:pt x="2356913" y="2434778"/>
                    <a:pt x="2260862" y="2434778"/>
                  </a:cubicBezTo>
                  <a:lnTo>
                    <a:pt x="173916" y="2434778"/>
                  </a:lnTo>
                  <a:cubicBezTo>
                    <a:pt x="77865" y="2434778"/>
                    <a:pt x="0" y="2356913"/>
                    <a:pt x="0" y="2260862"/>
                  </a:cubicBezTo>
                  <a:lnTo>
                    <a:pt x="0" y="173916"/>
                  </a:lnTo>
                  <a:cubicBezTo>
                    <a:pt x="0" y="77865"/>
                    <a:pt x="77865" y="0"/>
                    <a:pt x="173916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5FF26D4-07EA-B28E-FF42-F4EB33C14A75}"/>
                </a:ext>
              </a:extLst>
            </p:cNvPr>
            <p:cNvSpPr txBox="1"/>
            <p:nvPr/>
          </p:nvSpPr>
          <p:spPr>
            <a:xfrm>
              <a:off x="2575009" y="6388641"/>
              <a:ext cx="1999440" cy="5665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Anmol Sawlani</a:t>
              </a: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Director</a:t>
              </a: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Asia Pacific [Azure Risk]</a:t>
              </a:r>
              <a:endParaRPr lang="en-US" sz="1000">
                <a:solidFill>
                  <a:srgbClr val="00BCD4"/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Hong Kong, China</a:t>
              </a:r>
              <a:endParaRPr lang="en-ID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pic>
        <p:nvPicPr>
          <p:cNvPr id="36" name="Picture Placeholder 27">
            <a:extLst>
              <a:ext uri="{FF2B5EF4-FFF2-40B4-BE49-F238E27FC236}">
                <a16:creationId xmlns:a16="http://schemas.microsoft.com/office/drawing/2014/main" id="{DE10CE69-F55B-F61A-8A60-449D197389C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2733" y="4627105"/>
            <a:ext cx="1385820" cy="1385820"/>
          </a:xfrm>
          <a:custGeom>
            <a:avLst/>
            <a:gdLst>
              <a:gd name="connsiteX0" fmla="*/ 173916 w 2434778"/>
              <a:gd name="connsiteY0" fmla="*/ 0 h 2434778"/>
              <a:gd name="connsiteX1" fmla="*/ 2260862 w 2434778"/>
              <a:gd name="connsiteY1" fmla="*/ 0 h 2434778"/>
              <a:gd name="connsiteX2" fmla="*/ 2434778 w 2434778"/>
              <a:gd name="connsiteY2" fmla="*/ 173916 h 2434778"/>
              <a:gd name="connsiteX3" fmla="*/ 2434778 w 2434778"/>
              <a:gd name="connsiteY3" fmla="*/ 2260862 h 2434778"/>
              <a:gd name="connsiteX4" fmla="*/ 2260862 w 2434778"/>
              <a:gd name="connsiteY4" fmla="*/ 2434778 h 2434778"/>
              <a:gd name="connsiteX5" fmla="*/ 173916 w 2434778"/>
              <a:gd name="connsiteY5" fmla="*/ 2434778 h 2434778"/>
              <a:gd name="connsiteX6" fmla="*/ 0 w 2434778"/>
              <a:gd name="connsiteY6" fmla="*/ 2260862 h 2434778"/>
              <a:gd name="connsiteX7" fmla="*/ 0 w 2434778"/>
              <a:gd name="connsiteY7" fmla="*/ 173916 h 2434778"/>
              <a:gd name="connsiteX8" fmla="*/ 173916 w 2434778"/>
              <a:gd name="connsiteY8" fmla="*/ 0 h 24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4778" h="2434778">
                <a:moveTo>
                  <a:pt x="173916" y="0"/>
                </a:moveTo>
                <a:lnTo>
                  <a:pt x="2260862" y="0"/>
                </a:lnTo>
                <a:cubicBezTo>
                  <a:pt x="2356913" y="0"/>
                  <a:pt x="2434778" y="77865"/>
                  <a:pt x="2434778" y="173916"/>
                </a:cubicBezTo>
                <a:lnTo>
                  <a:pt x="2434778" y="2260862"/>
                </a:lnTo>
                <a:cubicBezTo>
                  <a:pt x="2434778" y="2356913"/>
                  <a:pt x="2356913" y="2434778"/>
                  <a:pt x="2260862" y="2434778"/>
                </a:cubicBezTo>
                <a:lnTo>
                  <a:pt x="173916" y="2434778"/>
                </a:lnTo>
                <a:cubicBezTo>
                  <a:pt x="77865" y="2434778"/>
                  <a:pt x="0" y="2356913"/>
                  <a:pt x="0" y="2260862"/>
                </a:cubicBezTo>
                <a:lnTo>
                  <a:pt x="0" y="173916"/>
                </a:lnTo>
                <a:cubicBezTo>
                  <a:pt x="0" y="77865"/>
                  <a:pt x="77865" y="0"/>
                  <a:pt x="173916" y="0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396C457-4B5A-3815-D067-B9F64846BC56}"/>
              </a:ext>
            </a:extLst>
          </p:cNvPr>
          <p:cNvSpPr txBox="1"/>
          <p:nvPr/>
        </p:nvSpPr>
        <p:spPr>
          <a:xfrm>
            <a:off x="6687742" y="6028216"/>
            <a:ext cx="2457223" cy="623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b="1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  <a:t>Tanya Venkatraman</a:t>
            </a: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DM Sans" pitchFamily="2" charset="0"/>
              <a:cs typeface="Poppins SemiBold" panose="00000700000000000000" pitchFamily="2" charset="0"/>
            </a:endParaRPr>
          </a:p>
          <a:p>
            <a:pPr algn="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  <a:t>Business Development Manager</a:t>
            </a:r>
            <a:b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</a:b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  <a:t>Asia Pacific [Azure Risk] </a:t>
            </a:r>
          </a:p>
          <a:p>
            <a:pPr algn="r"/>
            <a:r>
              <a:rPr lang="en-US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rPr>
              <a:t>Hong Kong, China</a:t>
            </a:r>
            <a:endParaRPr lang="en-ID" sz="1000">
              <a:solidFill>
                <a:srgbClr val="00B3DD"/>
              </a:solidFill>
              <a:latin typeface="DM Sans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19A496-F91E-C879-C812-8AF254C7AB1B}"/>
              </a:ext>
            </a:extLst>
          </p:cNvPr>
          <p:cNvGrpSpPr/>
          <p:nvPr/>
        </p:nvGrpSpPr>
        <p:grpSpPr>
          <a:xfrm>
            <a:off x="2714532" y="3401535"/>
            <a:ext cx="1784322" cy="2279388"/>
            <a:chOff x="499896" y="1556599"/>
            <a:chExt cx="1622322" cy="2072441"/>
          </a:xfrm>
        </p:grpSpPr>
        <p:pic>
          <p:nvPicPr>
            <p:cNvPr id="42" name="Picture Placeholder 15">
              <a:extLst>
                <a:ext uri="{FF2B5EF4-FFF2-40B4-BE49-F238E27FC236}">
                  <a16:creationId xmlns:a16="http://schemas.microsoft.com/office/drawing/2014/main" id="{13B8D63E-BB34-CAFE-0E3A-16603808D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96" y="1556599"/>
              <a:ext cx="1622322" cy="1622322"/>
            </a:xfrm>
            <a:custGeom>
              <a:avLst/>
              <a:gdLst>
                <a:gd name="connsiteX0" fmla="*/ 194363 w 2721022"/>
                <a:gd name="connsiteY0" fmla="*/ 0 h 2721022"/>
                <a:gd name="connsiteX1" fmla="*/ 2526660 w 2721022"/>
                <a:gd name="connsiteY1" fmla="*/ 0 h 2721022"/>
                <a:gd name="connsiteX2" fmla="*/ 2721022 w 2721022"/>
                <a:gd name="connsiteY2" fmla="*/ 194363 h 2721022"/>
                <a:gd name="connsiteX3" fmla="*/ 2721022 w 2721022"/>
                <a:gd name="connsiteY3" fmla="*/ 2526660 h 2721022"/>
                <a:gd name="connsiteX4" fmla="*/ 2526660 w 2721022"/>
                <a:gd name="connsiteY4" fmla="*/ 2721022 h 2721022"/>
                <a:gd name="connsiteX5" fmla="*/ 194363 w 2721022"/>
                <a:gd name="connsiteY5" fmla="*/ 2721022 h 2721022"/>
                <a:gd name="connsiteX6" fmla="*/ 0 w 2721022"/>
                <a:gd name="connsiteY6" fmla="*/ 2526660 h 2721022"/>
                <a:gd name="connsiteX7" fmla="*/ 0 w 2721022"/>
                <a:gd name="connsiteY7" fmla="*/ 194363 h 2721022"/>
                <a:gd name="connsiteX8" fmla="*/ 194363 w 2721022"/>
                <a:gd name="connsiteY8" fmla="*/ 0 h 27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1022" h="2721022">
                  <a:moveTo>
                    <a:pt x="194363" y="0"/>
                  </a:moveTo>
                  <a:lnTo>
                    <a:pt x="2526660" y="0"/>
                  </a:lnTo>
                  <a:cubicBezTo>
                    <a:pt x="2634003" y="0"/>
                    <a:pt x="2721022" y="87019"/>
                    <a:pt x="2721022" y="194363"/>
                  </a:cubicBezTo>
                  <a:lnTo>
                    <a:pt x="2721022" y="2526660"/>
                  </a:lnTo>
                  <a:cubicBezTo>
                    <a:pt x="2721022" y="2634003"/>
                    <a:pt x="2634003" y="2721022"/>
                    <a:pt x="2526660" y="2721022"/>
                  </a:cubicBezTo>
                  <a:lnTo>
                    <a:pt x="194363" y="2721022"/>
                  </a:lnTo>
                  <a:cubicBezTo>
                    <a:pt x="87019" y="2721022"/>
                    <a:pt x="0" y="2634003"/>
                    <a:pt x="0" y="2526660"/>
                  </a:cubicBezTo>
                  <a:lnTo>
                    <a:pt x="0" y="194363"/>
                  </a:lnTo>
                  <a:cubicBezTo>
                    <a:pt x="0" y="87019"/>
                    <a:pt x="87019" y="0"/>
                    <a:pt x="194363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CC7EAFF-C3E9-2A34-3888-804967D7EB88}"/>
                </a:ext>
              </a:extLst>
            </p:cNvPr>
            <p:cNvSpPr txBox="1"/>
            <p:nvPr/>
          </p:nvSpPr>
          <p:spPr>
            <a:xfrm>
              <a:off x="515742" y="3181365"/>
              <a:ext cx="1606476" cy="4476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Greg J. Kritz, CIC</a:t>
              </a:r>
              <a:endPara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5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Executive Vice President</a:t>
              </a:r>
            </a:p>
            <a:p>
              <a:pPr algn="r"/>
              <a:r>
                <a:rPr lang="en-US" sz="105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United States</a:t>
              </a:r>
              <a:endParaRPr lang="en-ID" sz="105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508EC5-B83E-7A4C-C9D6-B6737D014675}"/>
              </a:ext>
            </a:extLst>
          </p:cNvPr>
          <p:cNvGrpSpPr/>
          <p:nvPr/>
        </p:nvGrpSpPr>
        <p:grpSpPr>
          <a:xfrm>
            <a:off x="9405392" y="475426"/>
            <a:ext cx="1932075" cy="1876804"/>
            <a:chOff x="7938582" y="3165054"/>
            <a:chExt cx="1756661" cy="1706407"/>
          </a:xfrm>
        </p:grpSpPr>
        <p:pic>
          <p:nvPicPr>
            <p:cNvPr id="45" name="Picture Placeholder 27">
              <a:extLst>
                <a:ext uri="{FF2B5EF4-FFF2-40B4-BE49-F238E27FC236}">
                  <a16:creationId xmlns:a16="http://schemas.microsoft.com/office/drawing/2014/main" id="{C89ED7C1-42BE-0E54-B731-E0CE6DCA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6063" y="3165054"/>
              <a:ext cx="1259180" cy="1260000"/>
            </a:xfrm>
            <a:custGeom>
              <a:avLst/>
              <a:gdLst>
                <a:gd name="connsiteX0" fmla="*/ 173916 w 2434778"/>
                <a:gd name="connsiteY0" fmla="*/ 0 h 2434778"/>
                <a:gd name="connsiteX1" fmla="*/ 2260862 w 2434778"/>
                <a:gd name="connsiteY1" fmla="*/ 0 h 2434778"/>
                <a:gd name="connsiteX2" fmla="*/ 2434778 w 2434778"/>
                <a:gd name="connsiteY2" fmla="*/ 173916 h 2434778"/>
                <a:gd name="connsiteX3" fmla="*/ 2434778 w 2434778"/>
                <a:gd name="connsiteY3" fmla="*/ 2260862 h 2434778"/>
                <a:gd name="connsiteX4" fmla="*/ 2260862 w 2434778"/>
                <a:gd name="connsiteY4" fmla="*/ 2434778 h 2434778"/>
                <a:gd name="connsiteX5" fmla="*/ 173916 w 2434778"/>
                <a:gd name="connsiteY5" fmla="*/ 2434778 h 2434778"/>
                <a:gd name="connsiteX6" fmla="*/ 0 w 2434778"/>
                <a:gd name="connsiteY6" fmla="*/ 2260862 h 2434778"/>
                <a:gd name="connsiteX7" fmla="*/ 0 w 2434778"/>
                <a:gd name="connsiteY7" fmla="*/ 173916 h 2434778"/>
                <a:gd name="connsiteX8" fmla="*/ 173916 w 2434778"/>
                <a:gd name="connsiteY8" fmla="*/ 0 h 243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778" h="2434778">
                  <a:moveTo>
                    <a:pt x="173916" y="0"/>
                  </a:moveTo>
                  <a:lnTo>
                    <a:pt x="2260862" y="0"/>
                  </a:lnTo>
                  <a:cubicBezTo>
                    <a:pt x="2356913" y="0"/>
                    <a:pt x="2434778" y="77865"/>
                    <a:pt x="2434778" y="173916"/>
                  </a:cubicBezTo>
                  <a:lnTo>
                    <a:pt x="2434778" y="2260862"/>
                  </a:lnTo>
                  <a:cubicBezTo>
                    <a:pt x="2434778" y="2356913"/>
                    <a:pt x="2356913" y="2434778"/>
                    <a:pt x="2260862" y="2434778"/>
                  </a:cubicBezTo>
                  <a:lnTo>
                    <a:pt x="173916" y="2434778"/>
                  </a:lnTo>
                  <a:cubicBezTo>
                    <a:pt x="77865" y="2434778"/>
                    <a:pt x="0" y="2356913"/>
                    <a:pt x="0" y="2260862"/>
                  </a:cubicBezTo>
                  <a:lnTo>
                    <a:pt x="0" y="173916"/>
                  </a:lnTo>
                  <a:cubicBezTo>
                    <a:pt x="0" y="77865"/>
                    <a:pt x="77865" y="0"/>
                    <a:pt x="173916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4CF34-65E5-35F6-0163-D5A64E0BBC51}"/>
                </a:ext>
              </a:extLst>
            </p:cNvPr>
            <p:cNvSpPr txBox="1"/>
            <p:nvPr/>
          </p:nvSpPr>
          <p:spPr>
            <a:xfrm>
              <a:off x="7938582" y="4444771"/>
              <a:ext cx="1756661" cy="426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Amy Fung</a:t>
              </a:r>
              <a:endPara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Administration Manager</a:t>
              </a:r>
              <a:endParaRPr lang="en-US" sz="1000">
                <a:solidFill>
                  <a:srgbClr val="00BCD4"/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Hong Kong, China</a:t>
              </a:r>
              <a:endParaRPr lang="en-ID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F7C59-321B-7231-1FD1-611614059B3B}"/>
              </a:ext>
            </a:extLst>
          </p:cNvPr>
          <p:cNvGrpSpPr/>
          <p:nvPr/>
        </p:nvGrpSpPr>
        <p:grpSpPr>
          <a:xfrm>
            <a:off x="8880244" y="2534059"/>
            <a:ext cx="2457223" cy="2021674"/>
            <a:chOff x="8881400" y="4629866"/>
            <a:chExt cx="2457543" cy="2021937"/>
          </a:xfrm>
        </p:grpSpPr>
        <p:pic>
          <p:nvPicPr>
            <p:cNvPr id="9" name="Picture Placeholder 27">
              <a:extLst>
                <a:ext uri="{FF2B5EF4-FFF2-40B4-BE49-F238E27FC236}">
                  <a16:creationId xmlns:a16="http://schemas.microsoft.com/office/drawing/2014/main" id="{A82565B9-BC86-7AE2-8242-19D18AA00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46530" y="4629866"/>
              <a:ext cx="1386000" cy="1380789"/>
            </a:xfrm>
            <a:custGeom>
              <a:avLst/>
              <a:gdLst>
                <a:gd name="connsiteX0" fmla="*/ 173916 w 2434778"/>
                <a:gd name="connsiteY0" fmla="*/ 0 h 2434778"/>
                <a:gd name="connsiteX1" fmla="*/ 2260862 w 2434778"/>
                <a:gd name="connsiteY1" fmla="*/ 0 h 2434778"/>
                <a:gd name="connsiteX2" fmla="*/ 2434778 w 2434778"/>
                <a:gd name="connsiteY2" fmla="*/ 173916 h 2434778"/>
                <a:gd name="connsiteX3" fmla="*/ 2434778 w 2434778"/>
                <a:gd name="connsiteY3" fmla="*/ 2260862 h 2434778"/>
                <a:gd name="connsiteX4" fmla="*/ 2260862 w 2434778"/>
                <a:gd name="connsiteY4" fmla="*/ 2434778 h 2434778"/>
                <a:gd name="connsiteX5" fmla="*/ 173916 w 2434778"/>
                <a:gd name="connsiteY5" fmla="*/ 2434778 h 2434778"/>
                <a:gd name="connsiteX6" fmla="*/ 0 w 2434778"/>
                <a:gd name="connsiteY6" fmla="*/ 2260862 h 2434778"/>
                <a:gd name="connsiteX7" fmla="*/ 0 w 2434778"/>
                <a:gd name="connsiteY7" fmla="*/ 173916 h 2434778"/>
                <a:gd name="connsiteX8" fmla="*/ 173916 w 2434778"/>
                <a:gd name="connsiteY8" fmla="*/ 0 h 243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4778" h="2434778">
                  <a:moveTo>
                    <a:pt x="173916" y="0"/>
                  </a:moveTo>
                  <a:lnTo>
                    <a:pt x="2260862" y="0"/>
                  </a:lnTo>
                  <a:cubicBezTo>
                    <a:pt x="2356913" y="0"/>
                    <a:pt x="2434778" y="77865"/>
                    <a:pt x="2434778" y="173916"/>
                  </a:cubicBezTo>
                  <a:lnTo>
                    <a:pt x="2434778" y="2260862"/>
                  </a:lnTo>
                  <a:cubicBezTo>
                    <a:pt x="2434778" y="2356913"/>
                    <a:pt x="2356913" y="2434778"/>
                    <a:pt x="2260862" y="2434778"/>
                  </a:cubicBezTo>
                  <a:lnTo>
                    <a:pt x="173916" y="2434778"/>
                  </a:lnTo>
                  <a:cubicBezTo>
                    <a:pt x="77865" y="2434778"/>
                    <a:pt x="0" y="2356913"/>
                    <a:pt x="0" y="2260862"/>
                  </a:cubicBezTo>
                  <a:lnTo>
                    <a:pt x="0" y="173916"/>
                  </a:lnTo>
                  <a:cubicBezTo>
                    <a:pt x="0" y="77865"/>
                    <a:pt x="77865" y="0"/>
                    <a:pt x="173916" y="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45D122-FC2D-F671-74DD-D55C1342B43B}"/>
                </a:ext>
              </a:extLst>
            </p:cNvPr>
            <p:cNvSpPr txBox="1"/>
            <p:nvPr/>
          </p:nvSpPr>
          <p:spPr>
            <a:xfrm>
              <a:off x="8881400" y="6028555"/>
              <a:ext cx="2457543" cy="623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Lisa Ng</a:t>
              </a:r>
              <a:endPara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endParaRP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Broker, Asia Pacific</a:t>
              </a:r>
            </a:p>
            <a:p>
              <a:pPr algn="r"/>
              <a:r>
                <a:rPr 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cs typeface="Poppins SemiBold" panose="00000700000000000000" pitchFamily="2" charset="0"/>
                </a:rPr>
                <a:t>[Azure Risk] </a:t>
              </a:r>
            </a:p>
            <a:p>
              <a:pPr algn="r"/>
              <a:r>
                <a:rPr lang="en-US" sz="1000">
                  <a:solidFill>
                    <a:srgbClr val="00B3DD"/>
                  </a:solidFill>
                  <a:latin typeface="DM Sans" pitchFamily="2" charset="0"/>
                  <a:cs typeface="Poppins SemiBold" panose="00000700000000000000" pitchFamily="2" charset="0"/>
                </a:rPr>
                <a:t>Hong Kong, China</a:t>
              </a:r>
              <a:endParaRPr lang="en-ID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endParaRPr>
            </a:p>
          </p:txBody>
        </p:sp>
      </p:grpSp>
      <p:pic>
        <p:nvPicPr>
          <p:cNvPr id="2" name="Picture Placeholder 27">
            <a:extLst>
              <a:ext uri="{FF2B5EF4-FFF2-40B4-BE49-F238E27FC236}">
                <a16:creationId xmlns:a16="http://schemas.microsoft.com/office/drawing/2014/main" id="{99B86178-6CF6-A289-F559-16B742D797B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5234" y="4620093"/>
            <a:ext cx="1384918" cy="1385820"/>
          </a:xfrm>
          <a:custGeom>
            <a:avLst/>
            <a:gdLst>
              <a:gd name="connsiteX0" fmla="*/ 173916 w 2434778"/>
              <a:gd name="connsiteY0" fmla="*/ 0 h 2434778"/>
              <a:gd name="connsiteX1" fmla="*/ 2260862 w 2434778"/>
              <a:gd name="connsiteY1" fmla="*/ 0 h 2434778"/>
              <a:gd name="connsiteX2" fmla="*/ 2434778 w 2434778"/>
              <a:gd name="connsiteY2" fmla="*/ 173916 h 2434778"/>
              <a:gd name="connsiteX3" fmla="*/ 2434778 w 2434778"/>
              <a:gd name="connsiteY3" fmla="*/ 2260862 h 2434778"/>
              <a:gd name="connsiteX4" fmla="*/ 2260862 w 2434778"/>
              <a:gd name="connsiteY4" fmla="*/ 2434778 h 2434778"/>
              <a:gd name="connsiteX5" fmla="*/ 173916 w 2434778"/>
              <a:gd name="connsiteY5" fmla="*/ 2434778 h 2434778"/>
              <a:gd name="connsiteX6" fmla="*/ 0 w 2434778"/>
              <a:gd name="connsiteY6" fmla="*/ 2260862 h 2434778"/>
              <a:gd name="connsiteX7" fmla="*/ 0 w 2434778"/>
              <a:gd name="connsiteY7" fmla="*/ 173916 h 2434778"/>
              <a:gd name="connsiteX8" fmla="*/ 173916 w 2434778"/>
              <a:gd name="connsiteY8" fmla="*/ 0 h 24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4778" h="2434778">
                <a:moveTo>
                  <a:pt x="173916" y="0"/>
                </a:moveTo>
                <a:lnTo>
                  <a:pt x="2260862" y="0"/>
                </a:lnTo>
                <a:cubicBezTo>
                  <a:pt x="2356913" y="0"/>
                  <a:pt x="2434778" y="77865"/>
                  <a:pt x="2434778" y="173916"/>
                </a:cubicBezTo>
                <a:lnTo>
                  <a:pt x="2434778" y="2260862"/>
                </a:lnTo>
                <a:cubicBezTo>
                  <a:pt x="2434778" y="2356913"/>
                  <a:pt x="2356913" y="2434778"/>
                  <a:pt x="2260862" y="2434778"/>
                </a:cubicBezTo>
                <a:lnTo>
                  <a:pt x="173916" y="2434778"/>
                </a:lnTo>
                <a:cubicBezTo>
                  <a:pt x="77865" y="2434778"/>
                  <a:pt x="0" y="2356913"/>
                  <a:pt x="0" y="2260862"/>
                </a:cubicBezTo>
                <a:lnTo>
                  <a:pt x="0" y="173916"/>
                </a:lnTo>
                <a:cubicBezTo>
                  <a:pt x="0" y="77865"/>
                  <a:pt x="77865" y="0"/>
                  <a:pt x="173916" y="0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9AEAC-C6E9-734E-B134-6D2EFC00C15B}"/>
              </a:ext>
            </a:extLst>
          </p:cNvPr>
          <p:cNvSpPr txBox="1"/>
          <p:nvPr/>
        </p:nvSpPr>
        <p:spPr>
          <a:xfrm>
            <a:off x="8872929" y="6035830"/>
            <a:ext cx="24572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1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  <a:t>Mauricio Larenas </a:t>
            </a:r>
          </a:p>
          <a:p>
            <a:pPr algn="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  <a:t>President</a:t>
            </a:r>
          </a:p>
          <a:p>
            <a:pPr algn="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  <a:t>FMC Bond &amp; Registration [AP Tariffs]</a:t>
            </a:r>
          </a:p>
          <a:p>
            <a:pPr algn="r"/>
            <a:r>
              <a:rPr lang="en-US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rPr>
              <a:t>United</a:t>
            </a: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cs typeface="Poppins SemiBold" panose="00000700000000000000" pitchFamily="2" charset="0"/>
              </a:rPr>
              <a:t> </a:t>
            </a:r>
            <a:r>
              <a:rPr lang="en-US" sz="1000">
                <a:solidFill>
                  <a:srgbClr val="00B3DD"/>
                </a:solidFill>
                <a:latin typeface="DM Sans" pitchFamily="2" charset="0"/>
                <a:cs typeface="Poppins SemiBold" panose="00000700000000000000" pitchFamily="2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10478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7" y="433212"/>
            <a:ext cx="4473117" cy="1049359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sz="3200" b="1" err="1"/>
              <a:t>Applying</a:t>
            </a:r>
            <a:r>
              <a:rPr lang="es-ES" sz="3200" b="1"/>
              <a:t> </a:t>
            </a:r>
            <a:r>
              <a:rPr lang="es-ES" sz="3200" b="1" err="1"/>
              <a:t>for</a:t>
            </a:r>
            <a:r>
              <a:rPr lang="es-ES" sz="3200" b="1"/>
              <a:t> FMC </a:t>
            </a:r>
            <a:r>
              <a:rPr lang="es-ES" sz="3200" b="1" err="1"/>
              <a:t>Registration</a:t>
            </a:r>
            <a:endParaRPr lang="es-ES" sz="3200" b="1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36" y="2249226"/>
            <a:ext cx="6060410" cy="3849734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Determine eligibility &amp; 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g</a:t>
            </a: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et a quote (1-3 days).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374151"/>
                </a:solidFill>
                <a:latin typeface="Söhne"/>
              </a:rPr>
              <a:t>Discounted bond for</a:t>
            </a:r>
            <a:endParaRPr lang="en-US" sz="3000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A49DFD55-3C28-40EF-9E31-A92D2E4017FF}" type="slidenum">
              <a:rPr lang="es-ES" smtClean="0"/>
              <a:pPr rtl="0"/>
              <a:t>20</a:t>
            </a:fld>
            <a:endParaRPr lang="es-ES"/>
          </a:p>
        </p:txBody>
      </p:sp>
      <p:pic>
        <p:nvPicPr>
          <p:cNvPr id="2050" name="Picture 2" descr="Marine Cargo Insurance Quote Online | WCA Members | Azure Risk">
            <a:extLst>
              <a:ext uri="{FF2B5EF4-FFF2-40B4-BE49-F238E27FC236}">
                <a16:creationId xmlns:a16="http://schemas.microsoft.com/office/drawing/2014/main" id="{2D691CEE-07E3-66CC-783F-B307F856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32" y="2876738"/>
            <a:ext cx="1766369" cy="4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98A43-88E3-6A48-9651-B30CBD7315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89" y="1384669"/>
            <a:ext cx="6060411" cy="4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7742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68" y="195310"/>
            <a:ext cx="4602110" cy="1355935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n-US" sz="3200" b="1"/>
              <a:t>FMC/AMS Compliance Training Session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fld id="{A49DFD55-3C28-40EF-9E31-A92D2E4017FF}" type="slidenum">
              <a:rPr lang="es-ES" smtClean="0"/>
              <a:pPr rtl="0"/>
              <a:t>21</a:t>
            </a:fld>
            <a:endParaRPr lang="es-E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239DC6-E61F-AFA3-6B94-DCAE9E34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" y="2315966"/>
            <a:ext cx="474345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omputer screen with a message&#10;&#10;Description automatically generated with medium confidence">
            <a:extLst>
              <a:ext uri="{FF2B5EF4-FFF2-40B4-BE49-F238E27FC236}">
                <a16:creationId xmlns:a16="http://schemas.microsoft.com/office/drawing/2014/main" id="{AB7953A5-C406-F651-09EB-D13413DA9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45" y="2657819"/>
            <a:ext cx="6137743" cy="2774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4218F-33BD-0044-144B-D4893F3F3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71" y="43408"/>
            <a:ext cx="2289760" cy="22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70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497727" y="233140"/>
            <a:ext cx="11203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Contact Us</a:t>
            </a:r>
            <a:endParaRPr lang="en-GB" sz="36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A40E21E4-0116-EC03-BEFB-441F92A2458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164" y="727196"/>
            <a:ext cx="1650784" cy="488886"/>
          </a:xfrm>
          <a:prstGeom prst="rect">
            <a:avLst/>
          </a:prstGeom>
        </p:spPr>
      </p:pic>
      <p:pic>
        <p:nvPicPr>
          <p:cNvPr id="14" name="Picture 13" descr="A person typing on a computer&#10;&#10;Description automatically generated">
            <a:extLst>
              <a:ext uri="{FF2B5EF4-FFF2-40B4-BE49-F238E27FC236}">
                <a16:creationId xmlns:a16="http://schemas.microsoft.com/office/drawing/2014/main" id="{90D6E3F7-B7A8-0917-2180-9B172F006E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22" y="1104901"/>
            <a:ext cx="8629649" cy="57530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0BE3CC-6F60-AD55-7D17-CC09F062C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644" y="1102993"/>
            <a:ext cx="9756601" cy="5778757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EC929-E45E-8C82-FC8C-4D01B7243B60}"/>
              </a:ext>
            </a:extLst>
          </p:cNvPr>
          <p:cNvSpPr txBox="1"/>
          <p:nvPr/>
        </p:nvSpPr>
        <p:spPr>
          <a:xfrm>
            <a:off x="2560974" y="4066813"/>
            <a:ext cx="4666643" cy="1337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/>
              <a:t>EMAIL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hlinkClick r:id="rId5"/>
              </a:rPr>
              <a:t>customercare@worldinsuranceagency.com</a:t>
            </a:r>
            <a:endParaRPr lang="en-US" sz="2000" b="1" dirty="0"/>
          </a:p>
          <a:p>
            <a:pPr algn="just">
              <a:lnSpc>
                <a:spcPct val="150000"/>
              </a:lnSpc>
            </a:pPr>
            <a:r>
              <a:rPr lang="pl-PL" sz="2000" b="1" dirty="0">
                <a:hlinkClick r:id="rId6"/>
              </a:rPr>
              <a:t>anmol@worldinsuranceagency.com</a:t>
            </a:r>
            <a:r>
              <a:rPr lang="en-HK" sz="2000" b="1"/>
              <a:t> 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5400C-5BA3-68C5-940D-A49C4A345786}"/>
              </a:ext>
            </a:extLst>
          </p:cNvPr>
          <p:cNvSpPr txBox="1"/>
          <p:nvPr/>
        </p:nvSpPr>
        <p:spPr>
          <a:xfrm>
            <a:off x="2560974" y="2081118"/>
            <a:ext cx="3772518" cy="87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/>
              <a:t>WEBSITE</a:t>
            </a:r>
          </a:p>
          <a:p>
            <a:pPr algn="just">
              <a:lnSpc>
                <a:spcPct val="150000"/>
              </a:lnSpc>
            </a:pPr>
            <a:r>
              <a:rPr lang="en-US" sz="2000" b="1"/>
              <a:t>www.worldinsuranceagency.com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5A239-1BE6-6F70-C434-1FD54F065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6" y="3766813"/>
            <a:ext cx="1619265" cy="1600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EA1D1C-AA06-455C-0FB2-E6BFA34214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"/>
          <a:stretch/>
        </p:blipFill>
        <p:spPr>
          <a:xfrm>
            <a:off x="670026" y="1756404"/>
            <a:ext cx="1685940" cy="160021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08FBE00-2BDE-9F4B-126B-DE6A9039A61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7" y="6071415"/>
            <a:ext cx="1733040" cy="6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634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6F67929-1C4F-32B0-BDB9-F0F67EC12C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8" y="6059252"/>
            <a:ext cx="1733040" cy="649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A6C80B-1E0C-C4A5-4BAC-3EF9760D3F4A}"/>
              </a:ext>
            </a:extLst>
          </p:cNvPr>
          <p:cNvSpPr txBox="1"/>
          <p:nvPr/>
        </p:nvSpPr>
        <p:spPr>
          <a:xfrm>
            <a:off x="2579421" y="1355480"/>
            <a:ext cx="7057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HK" sz="3000" b="1">
              <a:solidFill>
                <a:schemeClr val="tx1">
                  <a:lumMod val="65000"/>
                  <a:lumOff val="35000"/>
                </a:schemeClr>
              </a:solidFill>
              <a:latin typeface="DM San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0EBF4-E4CF-A89F-1A08-AFD0F5DB6C42}"/>
              </a:ext>
            </a:extLst>
          </p:cNvPr>
          <p:cNvSpPr txBox="1"/>
          <p:nvPr/>
        </p:nvSpPr>
        <p:spPr>
          <a:xfrm>
            <a:off x="2025777" y="2370107"/>
            <a:ext cx="90789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5A5A5D"/>
              </a:buClr>
            </a:pPr>
            <a:r>
              <a:rPr lang="en-GB" sz="5000" b="1">
                <a:solidFill>
                  <a:srgbClr val="00B3DD"/>
                </a:solidFill>
                <a:latin typeface="DM Sans" pitchFamily="2" charset="0"/>
              </a:rPr>
              <a:t>We aim to two do things:</a:t>
            </a:r>
            <a:endParaRPr lang="en-GB" sz="5000">
              <a:solidFill>
                <a:schemeClr val="tx1">
                  <a:lumMod val="65000"/>
                  <a:lumOff val="35000"/>
                </a:schemeClr>
              </a:solidFill>
              <a:latin typeface="DM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6941A-C89A-BA0B-863F-6CFADB770B7D}"/>
              </a:ext>
            </a:extLst>
          </p:cNvPr>
          <p:cNvSpPr txBox="1"/>
          <p:nvPr/>
        </p:nvSpPr>
        <p:spPr>
          <a:xfrm>
            <a:off x="1195411" y="3481424"/>
            <a:ext cx="9989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HK" sz="4000" b="1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Help Forwarders Increase Revenue</a:t>
            </a:r>
          </a:p>
          <a:p>
            <a:pPr marL="742950" indent="-742950">
              <a:buAutoNum type="arabicParenR"/>
            </a:pPr>
            <a:r>
              <a:rPr lang="en-HK" sz="4000" b="1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</a:rPr>
              <a:t>Protect Forwarder’s Balance Sheet </a:t>
            </a:r>
            <a:endParaRPr lang="en-HK" sz="4000" b="1" u="sng">
              <a:solidFill>
                <a:schemeClr val="tx1">
                  <a:lumMod val="65000"/>
                  <a:lumOff val="35000"/>
                </a:schemeClr>
              </a:solidFill>
              <a:latin typeface="DM Sans" pitchFamily="2" charset="0"/>
            </a:endParaRPr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513D8AC-812B-1584-B5A3-762F00CEC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09" y="158318"/>
            <a:ext cx="2858630" cy="8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2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773" y="1370042"/>
            <a:ext cx="461857" cy="356870"/>
          </a:xfrm>
          <a:custGeom>
            <a:avLst/>
            <a:gdLst/>
            <a:ahLst/>
            <a:cxnLst/>
            <a:rect l="l" t="t" r="r" b="b"/>
            <a:pathLst>
              <a:path w="692785" h="535305">
                <a:moveTo>
                  <a:pt x="647053" y="523922"/>
                </a:moveTo>
                <a:lnTo>
                  <a:pt x="612550" y="534713"/>
                </a:lnTo>
                <a:lnTo>
                  <a:pt x="577974" y="533983"/>
                </a:lnTo>
                <a:lnTo>
                  <a:pt x="548658" y="523912"/>
                </a:lnTo>
                <a:lnTo>
                  <a:pt x="40562" y="168043"/>
                </a:lnTo>
                <a:lnTo>
                  <a:pt x="14090" y="140300"/>
                </a:lnTo>
                <a:lnTo>
                  <a:pt x="0" y="108044"/>
                </a:lnTo>
                <a:lnTo>
                  <a:pt x="80" y="73921"/>
                </a:lnTo>
                <a:lnTo>
                  <a:pt x="16122" y="40578"/>
                </a:lnTo>
                <a:lnTo>
                  <a:pt x="43878" y="14100"/>
                </a:lnTo>
                <a:lnTo>
                  <a:pt x="76144" y="0"/>
                </a:lnTo>
                <a:lnTo>
                  <a:pt x="110273" y="68"/>
                </a:lnTo>
                <a:lnTo>
                  <a:pt x="143615" y="16095"/>
                </a:lnTo>
                <a:lnTo>
                  <a:pt x="651711" y="371964"/>
                </a:lnTo>
                <a:lnTo>
                  <a:pt x="678183" y="399706"/>
                </a:lnTo>
                <a:lnTo>
                  <a:pt x="692274" y="431963"/>
                </a:lnTo>
                <a:lnTo>
                  <a:pt x="692193" y="466086"/>
                </a:lnTo>
                <a:lnTo>
                  <a:pt x="676151" y="499429"/>
                </a:lnTo>
                <a:lnTo>
                  <a:pt x="647053" y="523922"/>
                </a:lnTo>
                <a:close/>
              </a:path>
            </a:pathLst>
          </a:custGeom>
          <a:solidFill>
            <a:srgbClr val="01B3D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167500" y="671148"/>
            <a:ext cx="11856999" cy="5948067"/>
            <a:chOff x="252310" y="1028966"/>
            <a:chExt cx="17785318" cy="8921603"/>
          </a:xfrm>
        </p:grpSpPr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35" y="1859268"/>
              <a:ext cx="227409" cy="754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11" y="1854515"/>
              <a:ext cx="17469117" cy="80346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310" y="1028966"/>
              <a:ext cx="1819275" cy="1057275"/>
            </a:xfrm>
            <a:custGeom>
              <a:avLst/>
              <a:gdLst/>
              <a:ahLst/>
              <a:cxnLst/>
              <a:rect l="l" t="t" r="r" b="b"/>
              <a:pathLst>
                <a:path w="1819275" h="1057275">
                  <a:moveTo>
                    <a:pt x="530631" y="641604"/>
                  </a:moveTo>
                  <a:lnTo>
                    <a:pt x="527646" y="626910"/>
                  </a:lnTo>
                  <a:lnTo>
                    <a:pt x="519518" y="614921"/>
                  </a:lnTo>
                  <a:lnTo>
                    <a:pt x="507479" y="606831"/>
                  </a:lnTo>
                  <a:lnTo>
                    <a:pt x="492721" y="603859"/>
                  </a:lnTo>
                  <a:lnTo>
                    <a:pt x="37909" y="603859"/>
                  </a:lnTo>
                  <a:lnTo>
                    <a:pt x="23164" y="606831"/>
                  </a:lnTo>
                  <a:lnTo>
                    <a:pt x="11112" y="614921"/>
                  </a:lnTo>
                  <a:lnTo>
                    <a:pt x="2984" y="626910"/>
                  </a:lnTo>
                  <a:lnTo>
                    <a:pt x="0" y="641604"/>
                  </a:lnTo>
                  <a:lnTo>
                    <a:pt x="2984" y="656285"/>
                  </a:lnTo>
                  <a:lnTo>
                    <a:pt x="11112" y="668286"/>
                  </a:lnTo>
                  <a:lnTo>
                    <a:pt x="23164" y="676376"/>
                  </a:lnTo>
                  <a:lnTo>
                    <a:pt x="37909" y="679348"/>
                  </a:lnTo>
                  <a:lnTo>
                    <a:pt x="492721" y="679348"/>
                  </a:lnTo>
                  <a:lnTo>
                    <a:pt x="507479" y="676376"/>
                  </a:lnTo>
                  <a:lnTo>
                    <a:pt x="519518" y="668286"/>
                  </a:lnTo>
                  <a:lnTo>
                    <a:pt x="527646" y="656285"/>
                  </a:lnTo>
                  <a:lnTo>
                    <a:pt x="530631" y="641604"/>
                  </a:lnTo>
                  <a:close/>
                </a:path>
                <a:path w="1819275" h="1057275">
                  <a:moveTo>
                    <a:pt x="530631" y="415150"/>
                  </a:moveTo>
                  <a:lnTo>
                    <a:pt x="527646" y="400469"/>
                  </a:lnTo>
                  <a:lnTo>
                    <a:pt x="519518" y="388467"/>
                  </a:lnTo>
                  <a:lnTo>
                    <a:pt x="507479" y="380377"/>
                  </a:lnTo>
                  <a:lnTo>
                    <a:pt x="492721" y="377418"/>
                  </a:lnTo>
                  <a:lnTo>
                    <a:pt x="113715" y="377418"/>
                  </a:lnTo>
                  <a:lnTo>
                    <a:pt x="98958" y="380377"/>
                  </a:lnTo>
                  <a:lnTo>
                    <a:pt x="86918" y="388467"/>
                  </a:lnTo>
                  <a:lnTo>
                    <a:pt x="78790" y="400469"/>
                  </a:lnTo>
                  <a:lnTo>
                    <a:pt x="75806" y="415150"/>
                  </a:lnTo>
                  <a:lnTo>
                    <a:pt x="78790" y="429844"/>
                  </a:lnTo>
                  <a:lnTo>
                    <a:pt x="86918" y="441833"/>
                  </a:lnTo>
                  <a:lnTo>
                    <a:pt x="98958" y="449922"/>
                  </a:lnTo>
                  <a:lnTo>
                    <a:pt x="113715" y="452894"/>
                  </a:lnTo>
                  <a:lnTo>
                    <a:pt x="492721" y="452894"/>
                  </a:lnTo>
                  <a:lnTo>
                    <a:pt x="507479" y="449922"/>
                  </a:lnTo>
                  <a:lnTo>
                    <a:pt x="519518" y="441833"/>
                  </a:lnTo>
                  <a:lnTo>
                    <a:pt x="527646" y="429844"/>
                  </a:lnTo>
                  <a:lnTo>
                    <a:pt x="530631" y="415150"/>
                  </a:lnTo>
                  <a:close/>
                </a:path>
                <a:path w="1819275" h="1057275">
                  <a:moveTo>
                    <a:pt x="530631" y="188709"/>
                  </a:moveTo>
                  <a:lnTo>
                    <a:pt x="527646" y="174015"/>
                  </a:lnTo>
                  <a:lnTo>
                    <a:pt x="519518" y="162026"/>
                  </a:lnTo>
                  <a:lnTo>
                    <a:pt x="507479" y="153936"/>
                  </a:lnTo>
                  <a:lnTo>
                    <a:pt x="492721" y="150964"/>
                  </a:lnTo>
                  <a:lnTo>
                    <a:pt x="189509" y="150964"/>
                  </a:lnTo>
                  <a:lnTo>
                    <a:pt x="174764" y="153936"/>
                  </a:lnTo>
                  <a:lnTo>
                    <a:pt x="162712" y="162026"/>
                  </a:lnTo>
                  <a:lnTo>
                    <a:pt x="154597" y="174015"/>
                  </a:lnTo>
                  <a:lnTo>
                    <a:pt x="151612" y="188709"/>
                  </a:lnTo>
                  <a:lnTo>
                    <a:pt x="154597" y="203390"/>
                  </a:lnTo>
                  <a:lnTo>
                    <a:pt x="162712" y="215392"/>
                  </a:lnTo>
                  <a:lnTo>
                    <a:pt x="174764" y="223481"/>
                  </a:lnTo>
                  <a:lnTo>
                    <a:pt x="189509" y="226453"/>
                  </a:lnTo>
                  <a:lnTo>
                    <a:pt x="492721" y="226453"/>
                  </a:lnTo>
                  <a:lnTo>
                    <a:pt x="507479" y="223481"/>
                  </a:lnTo>
                  <a:lnTo>
                    <a:pt x="519518" y="215392"/>
                  </a:lnTo>
                  <a:lnTo>
                    <a:pt x="527646" y="203390"/>
                  </a:lnTo>
                  <a:lnTo>
                    <a:pt x="530631" y="188709"/>
                  </a:lnTo>
                  <a:close/>
                </a:path>
                <a:path w="1819275" h="1057275">
                  <a:moveTo>
                    <a:pt x="1819275" y="566115"/>
                  </a:moveTo>
                  <a:lnTo>
                    <a:pt x="1816163" y="520090"/>
                  </a:lnTo>
                  <a:lnTo>
                    <a:pt x="1807070" y="475932"/>
                  </a:lnTo>
                  <a:lnTo>
                    <a:pt x="1792427" y="434035"/>
                  </a:lnTo>
                  <a:lnTo>
                    <a:pt x="1772640" y="394830"/>
                  </a:lnTo>
                  <a:lnTo>
                    <a:pt x="1748104" y="358698"/>
                  </a:lnTo>
                  <a:lnTo>
                    <a:pt x="1744154" y="354241"/>
                  </a:lnTo>
                  <a:lnTo>
                    <a:pt x="1744154" y="559181"/>
                  </a:lnTo>
                  <a:lnTo>
                    <a:pt x="1693062" y="830313"/>
                  </a:lnTo>
                  <a:lnTo>
                    <a:pt x="1662557" y="830313"/>
                  </a:lnTo>
                  <a:lnTo>
                    <a:pt x="1660893" y="817930"/>
                  </a:lnTo>
                  <a:lnTo>
                    <a:pt x="1641754" y="772858"/>
                  </a:lnTo>
                  <a:lnTo>
                    <a:pt x="1627746" y="754824"/>
                  </a:lnTo>
                  <a:lnTo>
                    <a:pt x="1612087" y="734656"/>
                  </a:lnTo>
                  <a:lnTo>
                    <a:pt x="1591868" y="719112"/>
                  </a:lnTo>
                  <a:lnTo>
                    <a:pt x="1591868" y="868045"/>
                  </a:lnTo>
                  <a:lnTo>
                    <a:pt x="1582915" y="912075"/>
                  </a:lnTo>
                  <a:lnTo>
                    <a:pt x="1558531" y="948067"/>
                  </a:lnTo>
                  <a:lnTo>
                    <a:pt x="1522374" y="972362"/>
                  </a:lnTo>
                  <a:lnTo>
                    <a:pt x="1478165" y="981278"/>
                  </a:lnTo>
                  <a:lnTo>
                    <a:pt x="1433957" y="972362"/>
                  </a:lnTo>
                  <a:lnTo>
                    <a:pt x="1397800" y="948067"/>
                  </a:lnTo>
                  <a:lnTo>
                    <a:pt x="1373416" y="912075"/>
                  </a:lnTo>
                  <a:lnTo>
                    <a:pt x="1364462" y="868045"/>
                  </a:lnTo>
                  <a:lnTo>
                    <a:pt x="1373416" y="824026"/>
                  </a:lnTo>
                  <a:lnTo>
                    <a:pt x="1397800" y="788035"/>
                  </a:lnTo>
                  <a:lnTo>
                    <a:pt x="1433957" y="763739"/>
                  </a:lnTo>
                  <a:lnTo>
                    <a:pt x="1478165" y="754824"/>
                  </a:lnTo>
                  <a:lnTo>
                    <a:pt x="1522374" y="763739"/>
                  </a:lnTo>
                  <a:lnTo>
                    <a:pt x="1558531" y="788035"/>
                  </a:lnTo>
                  <a:lnTo>
                    <a:pt x="1582915" y="824026"/>
                  </a:lnTo>
                  <a:lnTo>
                    <a:pt x="1591868" y="868045"/>
                  </a:lnTo>
                  <a:lnTo>
                    <a:pt x="1591868" y="719112"/>
                  </a:lnTo>
                  <a:lnTo>
                    <a:pt x="1573720" y="705142"/>
                  </a:lnTo>
                  <a:lnTo>
                    <a:pt x="1528470" y="686092"/>
                  </a:lnTo>
                  <a:lnTo>
                    <a:pt x="1478165" y="679348"/>
                  </a:lnTo>
                  <a:lnTo>
                    <a:pt x="1427861" y="686092"/>
                  </a:lnTo>
                  <a:lnTo>
                    <a:pt x="1382610" y="705142"/>
                  </a:lnTo>
                  <a:lnTo>
                    <a:pt x="1344244" y="734656"/>
                  </a:lnTo>
                  <a:lnTo>
                    <a:pt x="1314577" y="772858"/>
                  </a:lnTo>
                  <a:lnTo>
                    <a:pt x="1295438" y="817930"/>
                  </a:lnTo>
                  <a:lnTo>
                    <a:pt x="1293761" y="830313"/>
                  </a:lnTo>
                  <a:lnTo>
                    <a:pt x="1108748" y="830313"/>
                  </a:lnTo>
                  <a:lnTo>
                    <a:pt x="1229347" y="301929"/>
                  </a:lnTo>
                  <a:lnTo>
                    <a:pt x="1478165" y="301929"/>
                  </a:lnTo>
                  <a:lnTo>
                    <a:pt x="1525803" y="306184"/>
                  </a:lnTo>
                  <a:lnTo>
                    <a:pt x="1570659" y="318414"/>
                  </a:lnTo>
                  <a:lnTo>
                    <a:pt x="1611998" y="337794"/>
                  </a:lnTo>
                  <a:lnTo>
                    <a:pt x="1649069" y="363524"/>
                  </a:lnTo>
                  <a:lnTo>
                    <a:pt x="1681124" y="394804"/>
                  </a:lnTo>
                  <a:lnTo>
                    <a:pt x="1707400" y="430822"/>
                  </a:lnTo>
                  <a:lnTo>
                    <a:pt x="1727174" y="470763"/>
                  </a:lnTo>
                  <a:lnTo>
                    <a:pt x="1739671" y="513816"/>
                  </a:lnTo>
                  <a:lnTo>
                    <a:pt x="1744154" y="559181"/>
                  </a:lnTo>
                  <a:lnTo>
                    <a:pt x="1744154" y="354241"/>
                  </a:lnTo>
                  <a:lnTo>
                    <a:pt x="1686471" y="297319"/>
                  </a:lnTo>
                  <a:lnTo>
                    <a:pt x="1650187" y="272897"/>
                  </a:lnTo>
                  <a:lnTo>
                    <a:pt x="1610804" y="253187"/>
                  </a:lnTo>
                  <a:lnTo>
                    <a:pt x="1568729" y="238607"/>
                  </a:lnTo>
                  <a:lnTo>
                    <a:pt x="1524381" y="229552"/>
                  </a:lnTo>
                  <a:lnTo>
                    <a:pt x="1478165" y="226453"/>
                  </a:lnTo>
                  <a:lnTo>
                    <a:pt x="1246568" y="226453"/>
                  </a:lnTo>
                  <a:lnTo>
                    <a:pt x="1287754" y="46050"/>
                  </a:lnTo>
                  <a:lnTo>
                    <a:pt x="1274343" y="8178"/>
                  </a:lnTo>
                  <a:lnTo>
                    <a:pt x="1250759" y="0"/>
                  </a:lnTo>
                  <a:lnTo>
                    <a:pt x="341122" y="0"/>
                  </a:lnTo>
                  <a:lnTo>
                    <a:pt x="326377" y="2971"/>
                  </a:lnTo>
                  <a:lnTo>
                    <a:pt x="314325" y="11061"/>
                  </a:lnTo>
                  <a:lnTo>
                    <a:pt x="306197" y="23050"/>
                  </a:lnTo>
                  <a:lnTo>
                    <a:pt x="303212" y="37744"/>
                  </a:lnTo>
                  <a:lnTo>
                    <a:pt x="306197" y="52425"/>
                  </a:lnTo>
                  <a:lnTo>
                    <a:pt x="314325" y="64427"/>
                  </a:lnTo>
                  <a:lnTo>
                    <a:pt x="326377" y="72517"/>
                  </a:lnTo>
                  <a:lnTo>
                    <a:pt x="341122" y="75488"/>
                  </a:lnTo>
                  <a:lnTo>
                    <a:pt x="1203223" y="75488"/>
                  </a:lnTo>
                  <a:lnTo>
                    <a:pt x="1162062" y="255892"/>
                  </a:lnTo>
                  <a:lnTo>
                    <a:pt x="1156601" y="279768"/>
                  </a:lnTo>
                  <a:lnTo>
                    <a:pt x="1030960" y="830313"/>
                  </a:lnTo>
                  <a:lnTo>
                    <a:pt x="828725" y="830313"/>
                  </a:lnTo>
                  <a:lnTo>
                    <a:pt x="827062" y="817930"/>
                  </a:lnTo>
                  <a:lnTo>
                    <a:pt x="807923" y="772858"/>
                  </a:lnTo>
                  <a:lnTo>
                    <a:pt x="793915" y="754824"/>
                  </a:lnTo>
                  <a:lnTo>
                    <a:pt x="778256" y="734656"/>
                  </a:lnTo>
                  <a:lnTo>
                    <a:pt x="758037" y="719112"/>
                  </a:lnTo>
                  <a:lnTo>
                    <a:pt x="758037" y="868045"/>
                  </a:lnTo>
                  <a:lnTo>
                    <a:pt x="749084" y="912075"/>
                  </a:lnTo>
                  <a:lnTo>
                    <a:pt x="724687" y="948067"/>
                  </a:lnTo>
                  <a:lnTo>
                    <a:pt x="688543" y="972362"/>
                  </a:lnTo>
                  <a:lnTo>
                    <a:pt x="644334" y="981278"/>
                  </a:lnTo>
                  <a:lnTo>
                    <a:pt x="600113" y="972362"/>
                  </a:lnTo>
                  <a:lnTo>
                    <a:pt x="563968" y="948067"/>
                  </a:lnTo>
                  <a:lnTo>
                    <a:pt x="539572" y="912075"/>
                  </a:lnTo>
                  <a:lnTo>
                    <a:pt x="530631" y="868045"/>
                  </a:lnTo>
                  <a:lnTo>
                    <a:pt x="539572" y="824026"/>
                  </a:lnTo>
                  <a:lnTo>
                    <a:pt x="563968" y="788035"/>
                  </a:lnTo>
                  <a:lnTo>
                    <a:pt x="600113" y="763739"/>
                  </a:lnTo>
                  <a:lnTo>
                    <a:pt x="644334" y="754824"/>
                  </a:lnTo>
                  <a:lnTo>
                    <a:pt x="688543" y="763739"/>
                  </a:lnTo>
                  <a:lnTo>
                    <a:pt x="724687" y="788035"/>
                  </a:lnTo>
                  <a:lnTo>
                    <a:pt x="749084" y="824026"/>
                  </a:lnTo>
                  <a:lnTo>
                    <a:pt x="758037" y="868045"/>
                  </a:lnTo>
                  <a:lnTo>
                    <a:pt x="758037" y="719112"/>
                  </a:lnTo>
                  <a:lnTo>
                    <a:pt x="739889" y="705142"/>
                  </a:lnTo>
                  <a:lnTo>
                    <a:pt x="694639" y="686092"/>
                  </a:lnTo>
                  <a:lnTo>
                    <a:pt x="644334" y="679348"/>
                  </a:lnTo>
                  <a:lnTo>
                    <a:pt x="594029" y="686092"/>
                  </a:lnTo>
                  <a:lnTo>
                    <a:pt x="548779" y="705142"/>
                  </a:lnTo>
                  <a:lnTo>
                    <a:pt x="510413" y="734656"/>
                  </a:lnTo>
                  <a:lnTo>
                    <a:pt x="480745" y="772858"/>
                  </a:lnTo>
                  <a:lnTo>
                    <a:pt x="461606" y="817930"/>
                  </a:lnTo>
                  <a:lnTo>
                    <a:pt x="454825" y="868045"/>
                  </a:lnTo>
                  <a:lnTo>
                    <a:pt x="461606" y="918171"/>
                  </a:lnTo>
                  <a:lnTo>
                    <a:pt x="480745" y="963231"/>
                  </a:lnTo>
                  <a:lnTo>
                    <a:pt x="510413" y="1001433"/>
                  </a:lnTo>
                  <a:lnTo>
                    <a:pt x="548779" y="1030960"/>
                  </a:lnTo>
                  <a:lnTo>
                    <a:pt x="594029" y="1050010"/>
                  </a:lnTo>
                  <a:lnTo>
                    <a:pt x="644334" y="1056754"/>
                  </a:lnTo>
                  <a:lnTo>
                    <a:pt x="694639" y="1050010"/>
                  </a:lnTo>
                  <a:lnTo>
                    <a:pt x="739889" y="1030960"/>
                  </a:lnTo>
                  <a:lnTo>
                    <a:pt x="778256" y="1001433"/>
                  </a:lnTo>
                  <a:lnTo>
                    <a:pt x="807923" y="963231"/>
                  </a:lnTo>
                  <a:lnTo>
                    <a:pt x="827062" y="918171"/>
                  </a:lnTo>
                  <a:lnTo>
                    <a:pt x="828725" y="905789"/>
                  </a:lnTo>
                  <a:lnTo>
                    <a:pt x="1061250" y="905789"/>
                  </a:lnTo>
                  <a:lnTo>
                    <a:pt x="1293761" y="905789"/>
                  </a:lnTo>
                  <a:lnTo>
                    <a:pt x="1295438" y="918171"/>
                  </a:lnTo>
                  <a:lnTo>
                    <a:pt x="1314577" y="963231"/>
                  </a:lnTo>
                  <a:lnTo>
                    <a:pt x="1344244" y="1001433"/>
                  </a:lnTo>
                  <a:lnTo>
                    <a:pt x="1382610" y="1030960"/>
                  </a:lnTo>
                  <a:lnTo>
                    <a:pt x="1427861" y="1050010"/>
                  </a:lnTo>
                  <a:lnTo>
                    <a:pt x="1478165" y="1056754"/>
                  </a:lnTo>
                  <a:lnTo>
                    <a:pt x="1528470" y="1050010"/>
                  </a:lnTo>
                  <a:lnTo>
                    <a:pt x="1573720" y="1030960"/>
                  </a:lnTo>
                  <a:lnTo>
                    <a:pt x="1612087" y="1001433"/>
                  </a:lnTo>
                  <a:lnTo>
                    <a:pt x="1641754" y="963231"/>
                  </a:lnTo>
                  <a:lnTo>
                    <a:pt x="1660893" y="918171"/>
                  </a:lnTo>
                  <a:lnTo>
                    <a:pt x="1662557" y="905789"/>
                  </a:lnTo>
                  <a:lnTo>
                    <a:pt x="1724520" y="905789"/>
                  </a:lnTo>
                  <a:lnTo>
                    <a:pt x="1737575" y="903490"/>
                  </a:lnTo>
                  <a:lnTo>
                    <a:pt x="1748739" y="897102"/>
                  </a:lnTo>
                  <a:lnTo>
                    <a:pt x="1757095" y="887349"/>
                  </a:lnTo>
                  <a:lnTo>
                    <a:pt x="1761744" y="874991"/>
                  </a:lnTo>
                  <a:lnTo>
                    <a:pt x="1819275" y="566115"/>
                  </a:lnTo>
                  <a:close/>
                </a:path>
              </a:pathLst>
            </a:custGeom>
            <a:solidFill>
              <a:srgbClr val="0C2E44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30" y="9217146"/>
              <a:ext cx="2476499" cy="7334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592" y="2004981"/>
              <a:ext cx="981073" cy="61912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53426" y="40968"/>
            <a:ext cx="3010071" cy="1217855"/>
          </a:xfrm>
          <a:prstGeom prst="rect">
            <a:avLst/>
          </a:prstGeom>
        </p:spPr>
        <p:txBody>
          <a:bodyPr vert="horz" wrap="square" lIns="0" tIns="68157" rIns="0" bIns="0" rtlCol="0">
            <a:spAutoFit/>
          </a:bodyPr>
          <a:lstStyle/>
          <a:p>
            <a:pPr marL="8467">
              <a:spcBef>
                <a:spcPts val="537"/>
              </a:spcBef>
              <a:spcAft>
                <a:spcPts val="200"/>
              </a:spcAft>
            </a:pPr>
            <a:r>
              <a:rPr sz="1600" b="1">
                <a:solidFill>
                  <a:srgbClr val="113F6D"/>
                </a:solidFill>
                <a:latin typeface="Avenir Next LT Pro Demi" panose="020B0704020202020204" pitchFamily="34" charset="0"/>
                <a:cs typeface="Arial Black"/>
              </a:rPr>
              <a:t>Ground Transportation</a:t>
            </a:r>
            <a:endParaRPr sz="1600" b="1">
              <a:latin typeface="Avenir Next LT Pro Demi" panose="020B0704020202020204" pitchFamily="34" charset="0"/>
              <a:cs typeface="Arial Black"/>
            </a:endParaRP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  <a:cs typeface="Century Gothic"/>
              </a:rPr>
              <a:t>Collision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  <a:cs typeface="Century Gothic"/>
            </a:endParaRP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  <a:cs typeface="Century Gothic"/>
              </a:rPr>
              <a:t>Overturn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  <a:cs typeface="Century Gothic"/>
            </a:endParaRP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  <a:cs typeface="Century Gothic"/>
              </a:rPr>
              <a:t>Mishandling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  <a:cs typeface="Century Gothic"/>
            </a:endParaRP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  <a:cs typeface="Century Gothic"/>
              </a:rPr>
              <a:t>Theft</a:t>
            </a:r>
            <a:endParaRPr sz="1300">
              <a:latin typeface="Avenir Next LT Pro Demi" panose="020B0704020202020204" pitchFamily="34" charset="0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38933" y="4673551"/>
            <a:ext cx="3115171" cy="1494854"/>
          </a:xfrm>
          <a:prstGeom prst="rect">
            <a:avLst/>
          </a:prstGeom>
        </p:spPr>
        <p:txBody>
          <a:bodyPr vert="horz" wrap="square" lIns="0" tIns="68157" rIns="0" bIns="0" rtlCol="0">
            <a:spAutoFit/>
          </a:bodyPr>
          <a:lstStyle/>
          <a:p>
            <a:pPr marL="8467">
              <a:spcBef>
                <a:spcPts val="537"/>
              </a:spcBef>
              <a:spcAft>
                <a:spcPts val="200"/>
              </a:spcAft>
            </a:pPr>
            <a:r>
              <a:rPr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Shipment (</a:t>
            </a:r>
            <a:r>
              <a:rPr lang="en-US"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A</a:t>
            </a:r>
            <a:r>
              <a:rPr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ir &amp; </a:t>
            </a:r>
            <a:r>
              <a:rPr lang="en-US"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S</a:t>
            </a:r>
            <a:r>
              <a:rPr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ea)</a:t>
            </a:r>
          </a:p>
          <a:p>
            <a:pPr marL="180000" indent="-172800">
              <a:spcBef>
                <a:spcPts val="367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General average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80000" indent="-172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Accidents</a:t>
            </a:r>
            <a:r>
              <a:rPr lang="en-US"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,</a:t>
            </a: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 e.g. dropping on loading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80000" marR="3387" indent="-172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Container Jettison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80000" marR="3387" indent="-172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Hijacking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80000" marR="3387" indent="-172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Weather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016332" y="1026868"/>
            <a:ext cx="2973570" cy="11575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spcBef>
                <a:spcPts val="67"/>
              </a:spcBef>
              <a:spcAft>
                <a:spcPts val="200"/>
              </a:spcAft>
            </a:pPr>
            <a:r>
              <a:rPr lang="en-US"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Warehouse/Container Yard</a:t>
            </a: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Theft</a:t>
            </a: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Accidental Damage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Weather Damage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Disposal/destruction costs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087080" y="5328341"/>
            <a:ext cx="3353621" cy="1443558"/>
          </a:xfrm>
          <a:prstGeom prst="rect">
            <a:avLst/>
          </a:prstGeom>
        </p:spPr>
        <p:txBody>
          <a:bodyPr vert="horz" wrap="square" lIns="0" tIns="68157" rIns="0" bIns="0" rtlCol="0">
            <a:spAutoFit/>
          </a:bodyPr>
          <a:lstStyle/>
          <a:p>
            <a:pPr marL="8467">
              <a:spcBef>
                <a:spcPts val="537"/>
              </a:spcBef>
              <a:spcAft>
                <a:spcPts val="200"/>
              </a:spcAft>
            </a:pPr>
            <a:r>
              <a:rPr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Forwarder Liability</a:t>
            </a:r>
          </a:p>
          <a:p>
            <a:pPr marL="179917" marR="3387" indent="-171450">
              <a:spcBef>
                <a:spcPts val="47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Delay of freight due to</a:t>
            </a:r>
            <a:r>
              <a:rPr lang="en-US"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 </a:t>
            </a: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negligence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3387" indent="-171450">
              <a:spcBef>
                <a:spcPts val="47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Misdirection/delivery</a:t>
            </a:r>
          </a:p>
          <a:p>
            <a:pPr marL="179917" marR="82935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Incomplete documents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82935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Release without BOL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82935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Misclassification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586154" y="5456441"/>
            <a:ext cx="3251681" cy="1217855"/>
          </a:xfrm>
          <a:prstGeom prst="rect">
            <a:avLst/>
          </a:prstGeom>
        </p:spPr>
        <p:txBody>
          <a:bodyPr vert="horz" wrap="square" lIns="0" tIns="68157" rIns="0" bIns="0" rtlCol="0">
            <a:spAutoFit/>
          </a:bodyPr>
          <a:lstStyle/>
          <a:p>
            <a:pPr marL="8467">
              <a:spcBef>
                <a:spcPts val="537"/>
              </a:spcBef>
              <a:spcAft>
                <a:spcPts val="200"/>
              </a:spcAft>
            </a:pPr>
            <a:r>
              <a:rPr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Ground Transportation</a:t>
            </a: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Collision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Overturn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Mishandl</a:t>
            </a:r>
            <a:r>
              <a:rPr lang="en-US"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i</a:t>
            </a: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ng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1291655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Theft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260759" y="198054"/>
            <a:ext cx="7458287" cy="5625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algn="r">
              <a:lnSpc>
                <a:spcPct val="100000"/>
              </a:lnSpc>
              <a:spcBef>
                <a:spcPts val="67"/>
              </a:spcBef>
              <a:tabLst>
                <a:tab pos="2446142" algn="l"/>
                <a:tab pos="3873694" algn="l"/>
                <a:tab pos="5901985" algn="l"/>
              </a:tabLst>
            </a:pPr>
            <a:r>
              <a:rPr lang="en-US" sz="3600">
                <a:solidFill>
                  <a:srgbClr val="00B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  <a:ea typeface="+mn-ea"/>
                <a:cs typeface="Calibri" panose="020F0502020204030204" pitchFamily="34" charset="0"/>
              </a:rPr>
              <a:t>INSURING YOUR SUPPLY CHAIN</a:t>
            </a:r>
            <a:endParaRPr sz="3600">
              <a:solidFill>
                <a:srgbClr val="00B3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12869" y="2407194"/>
            <a:ext cx="10079567" cy="3127587"/>
            <a:chOff x="2569303" y="3610791"/>
            <a:chExt cx="15119350" cy="4691380"/>
          </a:xfrm>
        </p:grpSpPr>
        <p:pic>
          <p:nvPicPr>
            <p:cNvPr id="18" name="object 18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303" y="6215576"/>
              <a:ext cx="981074" cy="6191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873" y="3610791"/>
              <a:ext cx="981074" cy="6191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378" y="7373898"/>
              <a:ext cx="981074" cy="6191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9548" y="4228896"/>
              <a:ext cx="981074" cy="6191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7046" y="7682950"/>
              <a:ext cx="981074" cy="619124"/>
            </a:xfrm>
            <a:prstGeom prst="rect">
              <a:avLst/>
            </a:prstGeom>
          </p:spPr>
        </p:pic>
      </p:grpSp>
      <p:sp>
        <p:nvSpPr>
          <p:cNvPr id="23" name="object 12">
            <a:extLst>
              <a:ext uri="{FF2B5EF4-FFF2-40B4-BE49-F238E27FC236}">
                <a16:creationId xmlns:a16="http://schemas.microsoft.com/office/drawing/2014/main" id="{3D0110C1-0B17-1FEE-672D-8DD61E4F65BB}"/>
              </a:ext>
            </a:extLst>
          </p:cNvPr>
          <p:cNvSpPr txBox="1"/>
          <p:nvPr/>
        </p:nvSpPr>
        <p:spPr>
          <a:xfrm>
            <a:off x="9453309" y="1535721"/>
            <a:ext cx="2738691" cy="11575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spcBef>
                <a:spcPts val="67"/>
              </a:spcBef>
              <a:spcAft>
                <a:spcPts val="200"/>
              </a:spcAft>
            </a:pPr>
            <a:r>
              <a:rPr lang="en-US" sz="1600" b="1">
                <a:solidFill>
                  <a:srgbClr val="113F6D"/>
                </a:solidFill>
                <a:latin typeface="Avenir Next LT Pro Demi" panose="020B0704020202020204" pitchFamily="34" charset="0"/>
              </a:rPr>
              <a:t>Warehouse/Container Yard</a:t>
            </a: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Theft </a:t>
            </a: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Accidental Damage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Weather Damage</a:t>
            </a:r>
            <a:endParaRPr lang="en-US" sz="1300">
              <a:solidFill>
                <a:srgbClr val="0C2E44"/>
              </a:solidFill>
              <a:latin typeface="Avenir Next LT Pro Demi" panose="020B0704020202020204" pitchFamily="34" charset="0"/>
            </a:endParaRPr>
          </a:p>
          <a:p>
            <a:pPr marL="179917" marR="3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sz="1300">
                <a:solidFill>
                  <a:srgbClr val="0C2E44"/>
                </a:solidFill>
                <a:latin typeface="Avenir Next LT Pro Demi" panose="020B0704020202020204" pitchFamily="34" charset="0"/>
              </a:rPr>
              <a:t>Disposal/destruction costs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1340528" y="228597"/>
            <a:ext cx="9539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latin typeface="Avenir Next LT Pro Demi" panose="020B0704020202020204" pitchFamily="34" charset="0"/>
                <a:ea typeface="Montserrat" panose="00000500000000000000" pitchFamily="2" charset="0"/>
                <a:cs typeface="Calibri" panose="020F0502020204030204" pitchFamily="34" charset="0"/>
              </a:rPr>
              <a:t>Cargo Insurance – Brief Overview</a:t>
            </a:r>
            <a:endParaRPr lang="en-GB" sz="36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A9931-8112-D6C1-4C6D-C809160E68AA}"/>
              </a:ext>
            </a:extLst>
          </p:cNvPr>
          <p:cNvSpPr txBox="1">
            <a:spLocks/>
          </p:cNvSpPr>
          <p:nvPr/>
        </p:nvSpPr>
        <p:spPr>
          <a:xfrm>
            <a:off x="585537" y="1305510"/>
            <a:ext cx="11237495" cy="49076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00B3DD"/>
                </a:solidFill>
                <a:cs typeface="Calibri" panose="020F0502020204030204" pitchFamily="34" charset="0"/>
              </a:rPr>
              <a:t>What is Cargo Insurance?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900">
                <a:cs typeface="Calibri" panose="020F0502020204030204" pitchFamily="34" charset="0"/>
              </a:rPr>
              <a:t>Marine cargo insurance provides cover against loss of or damage to the cargo shipped by water, by air or by land, whether on a domestic or international voyage.</a:t>
            </a:r>
          </a:p>
          <a:p>
            <a:endParaRPr lang="en-HK" sz="60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HK" sz="2400" b="1">
                <a:solidFill>
                  <a:srgbClr val="00B3DD"/>
                </a:solidFill>
                <a:cs typeface="Calibri" panose="020F0502020204030204" pitchFamily="34" charset="0"/>
              </a:rPr>
              <a:t>Who has Insurable Interest?</a:t>
            </a:r>
          </a:p>
          <a:p>
            <a:pPr lvl="1"/>
            <a:r>
              <a:rPr lang="en-GB" sz="1900">
                <a:cs typeface="Calibri" panose="020F0502020204030204" pitchFamily="34" charset="0"/>
              </a:rPr>
              <a:t>The cargo owner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HK" sz="2200" kern="0"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HK" sz="2200" kern="0"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lvl="1"/>
            <a:endParaRPr lang="en-HK">
              <a:solidFill>
                <a:schemeClr val="accent1">
                  <a:lumMod val="75000"/>
                </a:schemeClr>
              </a:solidFill>
            </a:endParaRPr>
          </a:p>
          <a:p>
            <a:endParaRPr lang="en-HK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08FBE00-2BDE-9F4B-126B-DE6A9039A6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5" y="6062537"/>
            <a:ext cx="1733040" cy="649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7A1C2-AEA6-242B-B754-EC84E9E093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3" y="3759352"/>
            <a:ext cx="10138609" cy="13926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015D2A-E398-8527-6522-59D5D7D91AD0}"/>
              </a:ext>
            </a:extLst>
          </p:cNvPr>
          <p:cNvCxnSpPr>
            <a:cxnSpLocks/>
          </p:cNvCxnSpPr>
          <p:nvPr/>
        </p:nvCxnSpPr>
        <p:spPr>
          <a:xfrm>
            <a:off x="2057400" y="5202778"/>
            <a:ext cx="80200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D33D47-A8C9-74FB-EBF0-129B60E18D3F}"/>
              </a:ext>
            </a:extLst>
          </p:cNvPr>
          <p:cNvSpPr txBox="1"/>
          <p:nvPr/>
        </p:nvSpPr>
        <p:spPr>
          <a:xfrm>
            <a:off x="1524000" y="5374902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>
                <a:solidFill>
                  <a:srgbClr val="C00000"/>
                </a:solidFill>
              </a:rPr>
              <a:t>From “Place”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D5BF2E-E564-A00C-24B1-BD7661B932DF}"/>
              </a:ext>
            </a:extLst>
          </p:cNvPr>
          <p:cNvSpPr txBox="1"/>
          <p:nvPr/>
        </p:nvSpPr>
        <p:spPr>
          <a:xfrm>
            <a:off x="9556750" y="536782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>
                <a:solidFill>
                  <a:srgbClr val="C00000"/>
                </a:solidFill>
              </a:rPr>
              <a:t>To “Place”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99B06-DF54-B628-10D7-913F32B6A619}"/>
              </a:ext>
            </a:extLst>
          </p:cNvPr>
          <p:cNvCxnSpPr>
            <a:cxnSpLocks/>
          </p:cNvCxnSpPr>
          <p:nvPr/>
        </p:nvCxnSpPr>
        <p:spPr>
          <a:xfrm>
            <a:off x="2057400" y="5032392"/>
            <a:ext cx="0" cy="3407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A41F54-B15E-7966-F036-C9242CE47C12}"/>
              </a:ext>
            </a:extLst>
          </p:cNvPr>
          <p:cNvCxnSpPr>
            <a:cxnSpLocks/>
          </p:cNvCxnSpPr>
          <p:nvPr/>
        </p:nvCxnSpPr>
        <p:spPr>
          <a:xfrm>
            <a:off x="10077450" y="5032392"/>
            <a:ext cx="0" cy="3407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D451F8-E261-267B-A33F-107D4C7323E4}"/>
              </a:ext>
            </a:extLst>
          </p:cNvPr>
          <p:cNvSpPr txBox="1"/>
          <p:nvPr/>
        </p:nvSpPr>
        <p:spPr>
          <a:xfrm>
            <a:off x="4780912" y="5337046"/>
            <a:ext cx="404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200" b="1" i="1">
                <a:solidFill>
                  <a:srgbClr val="C00000"/>
                </a:solidFill>
              </a:rPr>
              <a:t>Cargo Insurance</a:t>
            </a:r>
          </a:p>
        </p:txBody>
      </p:sp>
    </p:spTree>
    <p:extLst>
      <p:ext uri="{BB962C8B-B14F-4D97-AF65-F5344CB8AC3E}">
        <p14:creationId xmlns:p14="http://schemas.microsoft.com/office/powerpoint/2010/main" val="14283877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ve in the ocean&#10;&#10;Description automatically generated">
            <a:extLst>
              <a:ext uri="{FF2B5EF4-FFF2-40B4-BE49-F238E27FC236}">
                <a16:creationId xmlns:a16="http://schemas.microsoft.com/office/drawing/2014/main" id="{F763F688-49FD-FDC2-5832-1C43993C24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" y="-143617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1" y="-567631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1340529" y="96517"/>
            <a:ext cx="9539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latin typeface="Avenir Next LT Pro Demi" panose="020B0704020202020204" pitchFamily="34" charset="0"/>
                <a:ea typeface="Montserrat" panose="00000500000000000000" pitchFamily="2" charset="0"/>
                <a:cs typeface="Calibri" panose="020F0502020204030204" pitchFamily="34" charset="0"/>
              </a:rPr>
              <a:t>Institute Cargo Clauses A, B and C</a:t>
            </a:r>
            <a:endParaRPr lang="en-GB" sz="36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FBE00-2BDE-9F4B-126B-DE6A9039A6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647" y="6130894"/>
            <a:ext cx="1733040" cy="51317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E2A161-79D8-A030-DC98-38468B94B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301616"/>
              </p:ext>
            </p:extLst>
          </p:nvPr>
        </p:nvGraphicFramePr>
        <p:xfrm>
          <a:off x="1148487" y="1186181"/>
          <a:ext cx="10037673" cy="4709158"/>
        </p:xfrm>
        <a:graphic>
          <a:graphicData uri="http://schemas.openxmlformats.org/drawingml/2006/table">
            <a:tbl>
              <a:tblPr firstRow="1" firstCol="1" bandRow="1"/>
              <a:tblGrid>
                <a:gridCol w="7914233">
                  <a:extLst>
                    <a:ext uri="{9D8B030D-6E8A-4147-A177-3AD203B41FA5}">
                      <a16:colId xmlns:a16="http://schemas.microsoft.com/office/drawing/2014/main" val="4153596895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2441519489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821460159"/>
                    </a:ext>
                  </a:extLst>
                </a:gridCol>
              </a:tblGrid>
              <a:tr h="2857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600" b="1" kern="100">
                          <a:solidFill>
                            <a:srgbClr val="123E6C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Institute Cargo Clauses</a:t>
                      </a:r>
                      <a:endParaRPr lang="en-HK" sz="1600" kern="100">
                        <a:solidFill>
                          <a:srgbClr val="123E6C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600" b="1" kern="100">
                          <a:solidFill>
                            <a:srgbClr val="123E6C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ICC (A)</a:t>
                      </a:r>
                      <a:endParaRPr lang="en-HK" sz="1600" kern="100">
                        <a:solidFill>
                          <a:srgbClr val="123E6C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600" b="1" kern="100">
                          <a:solidFill>
                            <a:srgbClr val="123E6C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ICC (C)</a:t>
                      </a:r>
                      <a:endParaRPr lang="en-HK" sz="1600" kern="100">
                        <a:solidFill>
                          <a:srgbClr val="123E6C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012404"/>
                  </a:ext>
                </a:extLst>
              </a:tr>
              <a:tr h="3466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400" b="1" kern="100">
                          <a:solidFill>
                            <a:srgbClr val="123E6C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Proximate Causes</a:t>
                      </a:r>
                      <a:endParaRPr lang="en-HK" sz="1400" kern="100">
                        <a:solidFill>
                          <a:srgbClr val="123E6C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606219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 Stranding, Grounding, Sinking or Capsizing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368664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 Overturning or Derailment of Land Conveyance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22599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 Collision of ship, craft with another ship or craft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876676"/>
                  </a:ext>
                </a:extLst>
              </a:tr>
              <a:tr h="227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Contact of Ship, Craft or Conveyance with anything other than Ship or Craft (excluding water but includes ice)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821061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 Discharge of Cargo at Port of Distress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31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 Fire or Explosion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554108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 Earthquake, Volcanic Eruption or Lighting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740917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8. General Average and Salvage Charges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15455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9. Jettison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36538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10. Washing Overboard (Deck cargo)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788532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11. Malicious Damage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264493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12. Theft, Pilferage or Robbery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93103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13. Non-delivery of entire shipping package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988778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14. Piracy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325530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15. Entry of Sea Water into the Ship, Craft, Hold, Conveyance, Container, Liftvan or Place of Storage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756471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16. Entry of River or Lake water into the same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774737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17. Rainwater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69043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18. Loss or damage during loading/discharge from vessel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349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19. Loss overboard during loading/discharge from vessel (total loss only)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203719"/>
                  </a:ext>
                </a:extLst>
              </a:tr>
              <a:tr h="201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3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20. Other physical loss or damage not specified and not excluded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highlight>
                            <a:srgbClr val="0000FF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HK" sz="1100" kern="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HK" sz="1100" kern="1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17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222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F5165FBC-8329-46A5-8305-578A047044BA}"/>
              </a:ext>
            </a:extLst>
          </p:cNvPr>
          <p:cNvSpPr txBox="1"/>
          <p:nvPr/>
        </p:nvSpPr>
        <p:spPr>
          <a:xfrm>
            <a:off x="1624929" y="5073623"/>
            <a:ext cx="8942138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00B3DD"/>
                </a:solidFill>
              </a:rPr>
              <a:t>WAVE</a:t>
            </a:r>
            <a:r>
              <a:rPr lang="en-GB">
                <a:solidFill>
                  <a:srgbClr val="00B3DD"/>
                </a:solidFill>
              </a:rPr>
              <a:t> </a:t>
            </a:r>
            <a:r>
              <a:rPr lang="en-GB"/>
              <a:t>has its own </a:t>
            </a:r>
            <a:r>
              <a:rPr lang="en-GB" b="1" u="sng"/>
              <a:t>API</a:t>
            </a:r>
            <a:r>
              <a:rPr lang="en-GB"/>
              <a:t> that integrates easily with most transportation management systems.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F17AF9-3343-41AF-8DC0-60664E6FA49B}"/>
              </a:ext>
            </a:extLst>
          </p:cNvPr>
          <p:cNvSpPr txBox="1"/>
          <p:nvPr/>
        </p:nvSpPr>
        <p:spPr>
          <a:xfrm>
            <a:off x="1771816" y="1290817"/>
            <a:ext cx="864836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ea typeface="Montserrat" panose="00000500000000000000" pitchFamily="2" charset="0"/>
                <a:cs typeface="Calibri" panose="020F0502020204030204" pitchFamily="34" charset="0"/>
              </a:rPr>
              <a:t>Our</a:t>
            </a:r>
            <a:r>
              <a:rPr lang="en-US" altLang="en-US">
                <a:solidFill>
                  <a:schemeClr val="tx1">
                    <a:lumMod val="65000"/>
                    <a:lumOff val="35000"/>
                  </a:schemeClr>
                </a:solidFill>
                <a:ea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altLang="en-US" b="1">
                <a:solidFill>
                  <a:srgbClr val="00B3DD"/>
                </a:solidFill>
                <a:ea typeface="Montserrat" panose="00000500000000000000" pitchFamily="2" charset="0"/>
                <a:cs typeface="Calibri" panose="020F0502020204030204" pitchFamily="34" charset="0"/>
              </a:rPr>
              <a:t>WAVE</a:t>
            </a:r>
            <a:r>
              <a:rPr lang="en-US" altLang="en-US" b="1" baseline="30000">
                <a:solidFill>
                  <a:srgbClr val="00B3DD"/>
                </a:solidFill>
                <a:ea typeface="Montserrat" panose="00000500000000000000" pitchFamily="2" charset="0"/>
                <a:cs typeface="Calibri" panose="020F0502020204030204" pitchFamily="34" charset="0"/>
              </a:rPr>
              <a:t> TM</a:t>
            </a:r>
            <a:r>
              <a:rPr lang="en-US" altLang="en-US">
                <a:solidFill>
                  <a:schemeClr val="tx1">
                    <a:lumMod val="65000"/>
                    <a:lumOff val="35000"/>
                  </a:schemeClr>
                </a:solidFill>
                <a:ea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altLang="en-US" b="1">
                <a:ea typeface="Montserrat" panose="00000500000000000000" pitchFamily="2" charset="0"/>
                <a:cs typeface="Calibri" panose="020F0502020204030204" pitchFamily="34" charset="0"/>
              </a:rPr>
              <a:t>technology platform is one of the world’s easiest and most advanced cargo insurance, freight liability &amp; policy issuance systems.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76F57-166F-D31C-EA87-5C597D7A8C9A}"/>
              </a:ext>
            </a:extLst>
          </p:cNvPr>
          <p:cNvSpPr txBox="1"/>
          <p:nvPr/>
        </p:nvSpPr>
        <p:spPr>
          <a:xfrm>
            <a:off x="1834779" y="3518931"/>
            <a:ext cx="8541849" cy="1507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21" indent="-285721" defTabSz="914309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b="1" cap="all">
                <a:ea typeface="Montserrat" panose="00000500000000000000" pitchFamily="2" charset="0"/>
                <a:cs typeface="Calibri" panose="020F0502020204030204" pitchFamily="34" charset="0"/>
              </a:rPr>
              <a:t>Users enjoy</a:t>
            </a:r>
            <a:r>
              <a:rPr lang="en-US" altLang="en-US">
                <a:ea typeface="Montserrat" panose="00000500000000000000" pitchFamily="2" charset="0"/>
                <a:cs typeface="Calibri" panose="020F0502020204030204" pitchFamily="34" charset="0"/>
              </a:rPr>
              <a:t> its simplicity and speed</a:t>
            </a:r>
          </a:p>
          <a:p>
            <a:pPr marL="285721" indent="-285721" defTabSz="914309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b="1" cap="all">
                <a:ea typeface="Montserrat" panose="00000500000000000000" pitchFamily="2" charset="0"/>
                <a:cs typeface="Calibri" panose="020F0502020204030204" pitchFamily="34" charset="0"/>
              </a:rPr>
              <a:t>Features include </a:t>
            </a:r>
            <a:r>
              <a:rPr lang="en-US" altLang="en-US">
                <a:ea typeface="Montserrat" panose="00000500000000000000" pitchFamily="2" charset="0"/>
                <a:cs typeface="Calibri" panose="020F0502020204030204" pitchFamily="34" charset="0"/>
              </a:rPr>
              <a:t>an internal “message” option, auto-quote form, currency converter, ability to send automatic referrals directly to insurer/broker</a:t>
            </a:r>
          </a:p>
          <a:p>
            <a:pPr marL="285721" indent="-285721" defTabSz="914309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b="1" cap="all">
                <a:ea typeface="Montserrat" panose="00000500000000000000" pitchFamily="2" charset="0"/>
                <a:cs typeface="Calibri" panose="020F0502020204030204" pitchFamily="34" charset="0"/>
              </a:rPr>
              <a:t>24-hr access </a:t>
            </a:r>
            <a:r>
              <a:rPr lang="en-US" altLang="en-US">
                <a:ea typeface="Montserrat" panose="00000500000000000000" pitchFamily="2" charset="0"/>
                <a:cs typeface="Calibri" panose="020F0502020204030204" pitchFamily="34" charset="0"/>
              </a:rPr>
              <a:t>by computer or portable device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EA22F7E-7F43-85DE-E4F7-293CE60B1C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84" y="2102158"/>
            <a:ext cx="3968232" cy="1150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1999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387A12-8B16-9962-6E0F-662C62272240}"/>
              </a:ext>
            </a:extLst>
          </p:cNvPr>
          <p:cNvGrpSpPr/>
          <p:nvPr/>
        </p:nvGrpSpPr>
        <p:grpSpPr>
          <a:xfrm>
            <a:off x="2013479" y="-54283"/>
            <a:ext cx="8165039" cy="1145273"/>
            <a:chOff x="2013480" y="-10944"/>
            <a:chExt cx="8165039" cy="11452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2DEED7-6C55-1A65-F1A4-08159E2C1BCE}"/>
                </a:ext>
              </a:extLst>
            </p:cNvPr>
            <p:cNvSpPr txBox="1"/>
            <p:nvPr/>
          </p:nvSpPr>
          <p:spPr>
            <a:xfrm>
              <a:off x="2013482" y="-10944"/>
              <a:ext cx="816503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400" b="1">
                  <a:solidFill>
                    <a:schemeClr val="bg1"/>
                  </a:solidFill>
                  <a:latin typeface="Avenir Next LT Pro Demi" panose="020B0704020202020204" pitchFamily="34" charset="0"/>
                  <a:cs typeface="Calibri" panose="020F0502020204030204" pitchFamily="34" charset="0"/>
                </a:rPr>
                <a:t>WAVE: Proprietary, World Class</a:t>
              </a:r>
              <a:endParaRPr lang="en-GB" sz="34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EEE6E9-163D-55F2-BF0A-542826FE6381}"/>
                </a:ext>
              </a:extLst>
            </p:cNvPr>
            <p:cNvSpPr txBox="1"/>
            <p:nvPr/>
          </p:nvSpPr>
          <p:spPr>
            <a:xfrm>
              <a:off x="2013480" y="518776"/>
              <a:ext cx="816503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400" b="1" err="1">
                  <a:solidFill>
                    <a:schemeClr val="bg1"/>
                  </a:solidFill>
                  <a:latin typeface="Avenir Next LT Pro Demi" panose="020B0704020202020204" pitchFamily="34" charset="0"/>
                  <a:cs typeface="Calibri" panose="020F0502020204030204" pitchFamily="34" charset="0"/>
                </a:rPr>
                <a:t>Automotion</a:t>
              </a:r>
              <a:r>
                <a:rPr lang="en-US" altLang="en-US" sz="3400" b="1">
                  <a:solidFill>
                    <a:schemeClr val="bg1"/>
                  </a:solidFill>
                  <a:latin typeface="Avenir Next LT Pro Demi" panose="020B0704020202020204" pitchFamily="34" charset="0"/>
                  <a:cs typeface="Calibri" panose="020F0502020204030204" pitchFamily="34" charset="0"/>
                </a:rPr>
                <a:t> Tool</a:t>
              </a:r>
              <a:endParaRPr lang="en-GB" sz="34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E253EA5-D032-EFA3-3144-18AA450033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9" y="6080966"/>
            <a:ext cx="1733040" cy="649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4E163-17C9-7432-98C1-0766B27D02FB}"/>
              </a:ext>
            </a:extLst>
          </p:cNvPr>
          <p:cNvSpPr txBox="1"/>
          <p:nvPr/>
        </p:nvSpPr>
        <p:spPr>
          <a:xfrm>
            <a:off x="1624929" y="5489690"/>
            <a:ext cx="894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00B3DD"/>
                </a:solidFill>
              </a:rPr>
              <a:t>Two Ways: </a:t>
            </a:r>
            <a:r>
              <a:rPr lang="en-GB"/>
              <a:t>WCA Cargo Insurance Programs </a:t>
            </a:r>
            <a:r>
              <a:rPr lang="en-GB" b="1"/>
              <a:t>or</a:t>
            </a:r>
            <a:r>
              <a:rPr lang="en-GB"/>
              <a:t> Tailored Open Cover Policies</a:t>
            </a:r>
          </a:p>
        </p:txBody>
      </p:sp>
    </p:spTree>
    <p:extLst>
      <p:ext uri="{BB962C8B-B14F-4D97-AF65-F5344CB8AC3E}">
        <p14:creationId xmlns:p14="http://schemas.microsoft.com/office/powerpoint/2010/main" val="111887646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8FDAE18-720A-ECE5-6ED5-51AA971C7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"/>
          <a:stretch/>
        </p:blipFill>
        <p:spPr>
          <a:xfrm>
            <a:off x="9595692" y="1488050"/>
            <a:ext cx="2397121" cy="3271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4423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1340528" y="228597"/>
            <a:ext cx="9539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latin typeface="Avenir Next LT Pro Demi" panose="020B0704020202020204" pitchFamily="34" charset="0"/>
                <a:ea typeface="Montserrat" panose="00000500000000000000" pitchFamily="2" charset="0"/>
                <a:cs typeface="Calibri" panose="020F0502020204030204" pitchFamily="34" charset="0"/>
              </a:rPr>
              <a:t>Cargo Insurance – Brief Overview</a:t>
            </a:r>
            <a:endParaRPr lang="en-GB" sz="36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A9931-8112-D6C1-4C6D-C809160E68AA}"/>
              </a:ext>
            </a:extLst>
          </p:cNvPr>
          <p:cNvSpPr txBox="1">
            <a:spLocks/>
          </p:cNvSpPr>
          <p:nvPr/>
        </p:nvSpPr>
        <p:spPr>
          <a:xfrm>
            <a:off x="1497158" y="1305510"/>
            <a:ext cx="7888002" cy="49076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HK" sz="2400" b="1">
                <a:solidFill>
                  <a:srgbClr val="00B3DD"/>
                </a:solidFill>
                <a:cs typeface="Calibri" panose="020F0502020204030204" pitchFamily="34" charset="0"/>
              </a:rPr>
              <a:t>Why should a Freight Forwarder propose Cargo Insurance?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sz="600" b="1">
              <a:solidFill>
                <a:srgbClr val="00B3DD"/>
              </a:solidFill>
              <a:cs typeface="Calibri" panose="020F0502020204030204" pitchFamily="34" charset="0"/>
            </a:endParaRPr>
          </a:p>
          <a:p>
            <a:pPr lvl="1"/>
            <a:r>
              <a:rPr lang="en-HK" sz="1900">
                <a:cs typeface="Calibri" panose="020F0502020204030204" pitchFamily="34" charset="0"/>
              </a:rPr>
              <a:t>Protecting the Cargo Owner - Covers loss/damage of the Cargo</a:t>
            </a:r>
          </a:p>
          <a:p>
            <a:pPr marL="914400" lvl="2" indent="0">
              <a:buNone/>
            </a:pPr>
            <a:endParaRPr lang="en-HK" sz="1000">
              <a:cs typeface="Calibri" panose="020F0502020204030204" pitchFamily="34" charset="0"/>
            </a:endParaRPr>
          </a:p>
          <a:p>
            <a:pPr lvl="1"/>
            <a:r>
              <a:rPr lang="en-HK" sz="1900">
                <a:cs typeface="Calibri" panose="020F0502020204030204" pitchFamily="34" charset="0"/>
              </a:rPr>
              <a:t>Opportunity to Add-Value </a:t>
            </a:r>
          </a:p>
          <a:p>
            <a:pPr lvl="2"/>
            <a:r>
              <a:rPr lang="en-HK" sz="1600">
                <a:cs typeface="Calibri" panose="020F0502020204030204" pitchFamily="34" charset="0"/>
              </a:rPr>
              <a:t>Risk Management Tool – made easy by WAVE</a:t>
            </a:r>
          </a:p>
          <a:p>
            <a:pPr lvl="2"/>
            <a:r>
              <a:rPr lang="en-HK" sz="1600">
                <a:cs typeface="Calibri" panose="020F0502020204030204" pitchFamily="34" charset="0"/>
              </a:rPr>
              <a:t>Peace of mind to your client </a:t>
            </a:r>
          </a:p>
          <a:p>
            <a:pPr lvl="2"/>
            <a:r>
              <a:rPr lang="en-HK" sz="1600">
                <a:cs typeface="Calibri" panose="020F0502020204030204" pitchFamily="34" charset="0"/>
              </a:rPr>
              <a:t>Keep your client’s sticky by solving a large portion of their logistics problem</a:t>
            </a:r>
          </a:p>
          <a:p>
            <a:pPr lvl="2"/>
            <a:r>
              <a:rPr lang="en-HK" sz="1600">
                <a:cs typeface="Calibri" panose="020F0502020204030204" pitchFamily="34" charset="0"/>
              </a:rPr>
              <a:t>Add to your revenue stream</a:t>
            </a:r>
          </a:p>
          <a:p>
            <a:pPr lvl="1"/>
            <a:endParaRPr lang="en-HK" sz="1900">
              <a:cs typeface="Calibri" panose="020F0502020204030204" pitchFamily="34" charset="0"/>
            </a:endParaRPr>
          </a:p>
          <a:p>
            <a:pPr lvl="1"/>
            <a:r>
              <a:rPr lang="en-HK" sz="1900">
                <a:cs typeface="Calibri" panose="020F0502020204030204" pitchFamily="34" charset="0"/>
              </a:rPr>
              <a:t>Contractual requirement </a:t>
            </a:r>
          </a:p>
          <a:p>
            <a:pPr lvl="2"/>
            <a:r>
              <a:rPr lang="en-HK" sz="1600">
                <a:cs typeface="Calibri" panose="020F0502020204030204" pitchFamily="34" charset="0"/>
              </a:rPr>
              <a:t>i.e., to comply to Inco-terms</a:t>
            </a:r>
          </a:p>
          <a:p>
            <a:pPr marL="914400" lvl="2" indent="0">
              <a:buNone/>
            </a:pPr>
            <a:endParaRPr lang="en-HK" sz="1000">
              <a:cs typeface="Calibri" panose="020F0502020204030204" pitchFamily="34" charset="0"/>
            </a:endParaRPr>
          </a:p>
          <a:p>
            <a:pPr lvl="1"/>
            <a:r>
              <a:rPr lang="en-HK" sz="1900">
                <a:cs typeface="Calibri" panose="020F0502020204030204" pitchFamily="34" charset="0"/>
              </a:rPr>
              <a:t>Lastly – Our Claim Ethos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HK" sz="1600">
                <a:cs typeface="Calibri" panose="020F0502020204030204" pitchFamily="34" charset="0"/>
              </a:rPr>
              <a:t>Make you look good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HK" sz="1600">
                <a:cs typeface="Calibri" panose="020F0502020204030204" pitchFamily="34" charset="0"/>
              </a:rPr>
              <a:t>Keep your client happy</a:t>
            </a:r>
          </a:p>
          <a:p>
            <a:pPr marL="457200" lvl="1" indent="0">
              <a:buNone/>
            </a:pPr>
            <a:endParaRPr lang="en-HK" sz="1900">
              <a:cs typeface="Calibri" panose="020F0502020204030204" pitchFamily="34" charset="0"/>
            </a:endParaRPr>
          </a:p>
          <a:p>
            <a:endParaRPr lang="en-HK" sz="60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HK" sz="2200" kern="0"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HK" sz="2200" kern="0"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lvl="1"/>
            <a:endParaRPr lang="en-HK">
              <a:solidFill>
                <a:schemeClr val="accent1">
                  <a:lumMod val="75000"/>
                </a:schemeClr>
              </a:solidFill>
            </a:endParaRPr>
          </a:p>
          <a:p>
            <a:endParaRPr lang="en-HK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08FBE00-2BDE-9F4B-126B-DE6A9039A6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5" y="6062537"/>
            <a:ext cx="1733040" cy="6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8419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rehouse with boxes on shelves&#10;&#10;Description automatically generated">
            <a:extLst>
              <a:ext uri="{FF2B5EF4-FFF2-40B4-BE49-F238E27FC236}">
                <a16:creationId xmlns:a16="http://schemas.microsoft.com/office/drawing/2014/main" id="{C4FE4C43-BFA7-83C2-588B-97EC48EC80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7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85C9C-8596-BCE9-9C40-A137DA027835}"/>
              </a:ext>
            </a:extLst>
          </p:cNvPr>
          <p:cNvSpPr/>
          <p:nvPr/>
        </p:nvSpPr>
        <p:spPr>
          <a:xfrm rot="5400000">
            <a:off x="5542860" y="-5563288"/>
            <a:ext cx="1106277" cy="12192000"/>
          </a:xfrm>
          <a:prstGeom prst="rect">
            <a:avLst/>
          </a:prstGeom>
          <a:solidFill>
            <a:srgbClr val="00B3DD"/>
          </a:solidFill>
          <a:ln>
            <a:solidFill>
              <a:srgbClr val="00B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DEED7-6C55-1A65-F1A4-08159E2C1BCE}"/>
              </a:ext>
            </a:extLst>
          </p:cNvPr>
          <p:cNvSpPr txBox="1"/>
          <p:nvPr/>
        </p:nvSpPr>
        <p:spPr>
          <a:xfrm>
            <a:off x="495652" y="235565"/>
            <a:ext cx="11203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Forwarder Protect Program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55052-DE81-2D0B-C550-16247F19727E}"/>
              </a:ext>
            </a:extLst>
          </p:cNvPr>
          <p:cNvSpPr/>
          <p:nvPr/>
        </p:nvSpPr>
        <p:spPr>
          <a:xfrm>
            <a:off x="507651" y="1328410"/>
            <a:ext cx="3315163" cy="4696480"/>
          </a:xfrm>
          <a:prstGeom prst="roundRect">
            <a:avLst/>
          </a:prstGeom>
          <a:solidFill>
            <a:srgbClr val="123E6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54A5B9-B8FE-B602-5127-E3BF65A84779}"/>
              </a:ext>
            </a:extLst>
          </p:cNvPr>
          <p:cNvSpPr txBox="1"/>
          <p:nvPr/>
        </p:nvSpPr>
        <p:spPr>
          <a:xfrm>
            <a:off x="660403" y="1514475"/>
            <a:ext cx="295239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</a:rPr>
              <a:t>Errors &amp; Omissions</a:t>
            </a:r>
          </a:p>
          <a:p>
            <a:endParaRPr lang="en-US" sz="12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Failure of your staff to follow 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Mistakes in preparation of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Improper release of cargo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Fines and penalties by customs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Accidental delivery to wrong 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Incorrect import product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Delay due to your negligence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FBE00-2BDE-9F4B-126B-DE6A9039A6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891" y="6139772"/>
            <a:ext cx="1733040" cy="5131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6BE380-5895-86FC-A973-510E23172BE6}"/>
              </a:ext>
            </a:extLst>
          </p:cNvPr>
          <p:cNvSpPr/>
          <p:nvPr/>
        </p:nvSpPr>
        <p:spPr>
          <a:xfrm>
            <a:off x="4438650" y="1341843"/>
            <a:ext cx="3315163" cy="4696480"/>
          </a:xfrm>
          <a:prstGeom prst="roundRect">
            <a:avLst/>
          </a:prstGeom>
          <a:solidFill>
            <a:srgbClr val="123E6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5D1F3-AE6D-9CF8-CDBC-4CE22650213A}"/>
              </a:ext>
            </a:extLst>
          </p:cNvPr>
          <p:cNvSpPr txBox="1"/>
          <p:nvPr/>
        </p:nvSpPr>
        <p:spPr>
          <a:xfrm>
            <a:off x="4591402" y="1527908"/>
            <a:ext cx="295239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</a:rPr>
              <a:t>Cargo Liability</a:t>
            </a:r>
          </a:p>
          <a:p>
            <a:endParaRPr lang="en-US" sz="12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Cargo damage and loss in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Costs arising from abandoned cargo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Forwarding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Loss or damage to cargo in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Liability in respect to General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Consequential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Damage to 3</a:t>
            </a:r>
            <a:r>
              <a:rPr lang="en-US" baseline="30000">
                <a:solidFill>
                  <a:schemeClr val="bg1"/>
                </a:solidFill>
              </a:rPr>
              <a:t>rd</a:t>
            </a:r>
            <a:r>
              <a:rPr lang="en-US">
                <a:solidFill>
                  <a:schemeClr val="bg1"/>
                </a:solidFill>
              </a:rPr>
              <a:t> party equipment and containers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Delay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4B67F3-668F-184F-C71C-50A1972ED4A0}"/>
              </a:ext>
            </a:extLst>
          </p:cNvPr>
          <p:cNvSpPr/>
          <p:nvPr/>
        </p:nvSpPr>
        <p:spPr>
          <a:xfrm>
            <a:off x="8384108" y="1341843"/>
            <a:ext cx="3315163" cy="4696480"/>
          </a:xfrm>
          <a:prstGeom prst="roundRect">
            <a:avLst/>
          </a:prstGeom>
          <a:solidFill>
            <a:srgbClr val="123E6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AC520-FD1E-B221-5E30-FF1E29F7D6C3}"/>
              </a:ext>
            </a:extLst>
          </p:cNvPr>
          <p:cNvSpPr txBox="1"/>
          <p:nvPr/>
        </p:nvSpPr>
        <p:spPr>
          <a:xfrm>
            <a:off x="8536860" y="1527908"/>
            <a:ext cx="295239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</a:rPr>
              <a:t>Defence</a:t>
            </a:r>
          </a:p>
          <a:p>
            <a:endParaRPr lang="en-US" sz="12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Defence of all claims made against assured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All defense costs on account of insurers, including claims falling below deductible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Claims occurrence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In-house bill of lading terms and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In-house claims support and advice</a:t>
            </a:r>
          </a:p>
        </p:txBody>
      </p:sp>
    </p:spTree>
    <p:extLst>
      <p:ext uri="{BB962C8B-B14F-4D97-AF65-F5344CB8AC3E}">
        <p14:creationId xmlns:p14="http://schemas.microsoft.com/office/powerpoint/2010/main" val="338576936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9EA28CE5DF54183C4CB71545D96DB" ma:contentTypeVersion="13" ma:contentTypeDescription="Create a new document." ma:contentTypeScope="" ma:versionID="0868d6c71f7ca77beff359b636dd2670">
  <xsd:schema xmlns:xsd="http://www.w3.org/2001/XMLSchema" xmlns:xs="http://www.w3.org/2001/XMLSchema" xmlns:p="http://schemas.microsoft.com/office/2006/metadata/properties" xmlns:ns2="73891f0a-58e5-45e6-8ac7-71417d8d9f46" xmlns:ns3="6663f16f-52a0-4024-8135-e4a6b2061576" targetNamespace="http://schemas.microsoft.com/office/2006/metadata/properties" ma:root="true" ma:fieldsID="4e138ccf0682b83703c27f475e4b557d" ns2:_="" ns3:_="">
    <xsd:import namespace="73891f0a-58e5-45e6-8ac7-71417d8d9f46"/>
    <xsd:import namespace="6663f16f-52a0-4024-8135-e4a6b2061576"/>
    <xsd:element name="properties">
      <xsd:complexType>
        <xsd:sequence>
          <xsd:element name="documentManagement">
            <xsd:complexType>
              <xsd:all>
                <xsd:element ref="ns2:VideoTyp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91f0a-58e5-45e6-8ac7-71417d8d9f46" elementFormDefault="qualified">
    <xsd:import namespace="http://schemas.microsoft.com/office/2006/documentManagement/types"/>
    <xsd:import namespace="http://schemas.microsoft.com/office/infopath/2007/PartnerControls"/>
    <xsd:element name="VideoType" ma:index="8" nillable="true" ma:displayName="Video Type" ma:format="Dropdown" ma:internalName="VideoType">
      <xsd:simpleType>
        <xsd:restriction base="dms:Choice">
          <xsd:enumeration value="Edge Cargo (Internal)"/>
          <xsd:enumeration value="Edge invoicing (Internal)"/>
          <xsd:enumeration value="Choice 3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4c93c16-3aa3-4aaa-96d0-f995ba6af8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63f16f-52a0-4024-8135-e4a6b20615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3700f32-fa5d-40d1-8f93-423aa054dac8}" ma:internalName="TaxCatchAll" ma:showField="CatchAllData" ma:web="6663f16f-52a0-4024-8135-e4a6b2061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891f0a-58e5-45e6-8ac7-71417d8d9f46">
      <Terms xmlns="http://schemas.microsoft.com/office/infopath/2007/PartnerControls"/>
    </lcf76f155ced4ddcb4097134ff3c332f>
    <VideoType xmlns="73891f0a-58e5-45e6-8ac7-71417d8d9f46" xsi:nil="true"/>
    <TaxCatchAll xmlns="6663f16f-52a0-4024-8135-e4a6b2061576" xsi:nil="true"/>
  </documentManagement>
</p:properties>
</file>

<file path=customXml/itemProps1.xml><?xml version="1.0" encoding="utf-8"?>
<ds:datastoreItem xmlns:ds="http://schemas.openxmlformats.org/officeDocument/2006/customXml" ds:itemID="{8E550235-784E-4A07-AF3E-218E56B705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0C7A98-31D6-4CA8-8E6E-A9FC731CEC41}">
  <ds:schemaRefs>
    <ds:schemaRef ds:uri="6663f16f-52a0-4024-8135-e4a6b2061576"/>
    <ds:schemaRef ds:uri="73891f0a-58e5-45e6-8ac7-71417d8d9f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F6A087B-12B8-4537-9CC6-EB7AA900C4E9}">
  <ds:schemaRefs>
    <ds:schemaRef ds:uri="http://purl.org/dc/elements/1.1/"/>
    <ds:schemaRef ds:uri="73891f0a-58e5-45e6-8ac7-71417d8d9f46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6663f16f-52a0-4024-8135-e4a6b2061576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5185</TotalTime>
  <Words>1425</Words>
  <Application>Microsoft Office PowerPoint</Application>
  <PresentationFormat>Widescreen</PresentationFormat>
  <Paragraphs>333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Arial</vt:lpstr>
      <vt:lpstr>Avenir Next LT Pro Demi</vt:lpstr>
      <vt:lpstr>DM Sans</vt:lpstr>
      <vt:lpstr>Söhne</vt:lpstr>
      <vt:lpstr>Abadi</vt:lpstr>
      <vt:lpstr>Wingdings</vt:lpstr>
      <vt:lpstr>Calibri Light</vt:lpstr>
      <vt:lpstr>Office Theme</vt:lpstr>
      <vt:lpstr>PowerPoint Presentation</vt:lpstr>
      <vt:lpstr>PowerPoint Presentation</vt:lpstr>
      <vt:lpstr>PowerPoint Presentation</vt:lpstr>
      <vt:lpstr>INSURING YOUR SUPPLY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FMC Bonds &amp; Registration</vt:lpstr>
      <vt:lpstr>Why Consider FMC Registration?</vt:lpstr>
      <vt:lpstr>FMC NVOCC Bonds ($150K USD)</vt:lpstr>
      <vt:lpstr>FMC Registration Process</vt:lpstr>
      <vt:lpstr>Applying for FMC Registration</vt:lpstr>
      <vt:lpstr>Applying for FMC Registration</vt:lpstr>
      <vt:lpstr>FMC/AMS Compliance Training Session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 Workshop</dc:title>
  <dc:creator>Tanya</dc:creator>
  <cp:lastModifiedBy>Anmol Sawlani</cp:lastModifiedBy>
  <cp:revision>2</cp:revision>
  <cp:lastPrinted>2023-09-13T16:38:04Z</cp:lastPrinted>
  <dcterms:created xsi:type="dcterms:W3CDTF">2023-08-07T04:27:49Z</dcterms:created>
  <dcterms:modified xsi:type="dcterms:W3CDTF">2023-10-31T06:54:04Z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0x010100DF74EFA8EDE43746AE51F8A4F689C663</vt:lpwstr>
  </property>
  <property fmtid="{D5CDD505-2E9C-101B-9397-08002B2CF9AE}" pid="3" name="MediaServiceImageTags">
    <vt:lpwstr/>
  </property>
</Properties>
</file>